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7" r:id="rId7"/>
    <p:sldId id="268" r:id="rId8"/>
    <p:sldId id="257" r:id="rId9"/>
    <p:sldId id="258" r:id="rId10"/>
    <p:sldId id="259" r:id="rId11"/>
    <p:sldId id="260" r:id="rId12"/>
    <p:sldId id="274" r:id="rId13"/>
    <p:sldId id="271" r:id="rId14"/>
    <p:sldId id="270" r:id="rId15"/>
    <p:sldId id="272" r:id="rId16"/>
    <p:sldId id="273" r:id="rId17"/>
    <p:sldId id="283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2" r:id="rId43"/>
    <p:sldId id="301" r:id="rId44"/>
    <p:sldId id="303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00"/>
    <a:srgbClr val="008000"/>
    <a:srgbClr val="006600"/>
    <a:srgbClr val="000099"/>
    <a:srgbClr val="0000FF"/>
    <a:srgbClr val="66FF33"/>
    <a:srgbClr val="FF9900"/>
    <a:srgbClr val="339933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444" autoAdjust="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F00B-4CC0-42FC-9763-93561E3B2631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D5D15-F153-455E-89B7-0C24A1E02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F00B-4CC0-42FC-9763-93561E3B2631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D5D15-F153-455E-89B7-0C24A1E02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F00B-4CC0-42FC-9763-93561E3B2631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D5D15-F153-455E-89B7-0C24A1E02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F00B-4CC0-42FC-9763-93561E3B2631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D5D15-F153-455E-89B7-0C24A1E02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F00B-4CC0-42FC-9763-93561E3B2631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D5D15-F153-455E-89B7-0C24A1E02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F00B-4CC0-42FC-9763-93561E3B2631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D5D15-F153-455E-89B7-0C24A1E02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F00B-4CC0-42FC-9763-93561E3B2631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D5D15-F153-455E-89B7-0C24A1E02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F00B-4CC0-42FC-9763-93561E3B2631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D5D15-F153-455E-89B7-0C24A1E02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F00B-4CC0-42FC-9763-93561E3B2631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D5D15-F153-455E-89B7-0C24A1E02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F00B-4CC0-42FC-9763-93561E3B2631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D5D15-F153-455E-89B7-0C24A1E02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F00B-4CC0-42FC-9763-93561E3B2631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D5D15-F153-455E-89B7-0C24A1E02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8F00B-4CC0-42FC-9763-93561E3B2631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D5D15-F153-455E-89B7-0C24A1E02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kaliasgoldmedal@gmail.com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jpe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.jpe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jpe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.jpe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jpeg"/><Relationship Id="rId7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.jpeg"/><Relationship Id="rId7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3.jpeg"/><Relationship Id="rId9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3.jpeg"/><Relationship Id="rId10" Type="http://schemas.openxmlformats.org/officeDocument/2006/relationships/image" Target="../media/image60.png"/><Relationship Id="rId4" Type="http://schemas.openxmlformats.org/officeDocument/2006/relationships/image" Target="../media/image2.jpeg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.jpeg"/><Relationship Id="rId7" Type="http://schemas.openxmlformats.org/officeDocument/2006/relationships/image" Target="../media/image6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1.png"/><Relationship Id="rId4" Type="http://schemas.openxmlformats.org/officeDocument/2006/relationships/image" Target="../media/image3.jpeg"/><Relationship Id="rId9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62.png"/><Relationship Id="rId3" Type="http://schemas.openxmlformats.org/officeDocument/2006/relationships/image" Target="../media/image2.jpe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3.jpeg"/><Relationship Id="rId9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2.jpeg"/><Relationship Id="rId7" Type="http://schemas.openxmlformats.org/officeDocument/2006/relationships/image" Target="../media/image8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2.jpe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3.jpeg"/><Relationship Id="rId9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2.jpe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3.jpeg"/><Relationship Id="rId9" Type="http://schemas.openxmlformats.org/officeDocument/2006/relationships/image" Target="../media/image9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3" Type="http://schemas.openxmlformats.org/officeDocument/2006/relationships/image" Target="../media/image2.jpe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104.png"/><Relationship Id="rId5" Type="http://schemas.openxmlformats.org/officeDocument/2006/relationships/image" Target="../media/image91.png"/><Relationship Id="rId10" Type="http://schemas.openxmlformats.org/officeDocument/2006/relationships/image" Target="../media/image103.png"/><Relationship Id="rId4" Type="http://schemas.openxmlformats.org/officeDocument/2006/relationships/image" Target="../media/image3.jpeg"/><Relationship Id="rId9" Type="http://schemas.openxmlformats.org/officeDocument/2006/relationships/image" Target="../media/image10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2.jpeg"/><Relationship Id="rId7" Type="http://schemas.openxmlformats.org/officeDocument/2006/relationships/image" Target="../media/image10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3.jpeg"/><Relationship Id="rId9" Type="http://schemas.openxmlformats.org/officeDocument/2006/relationships/image" Target="../media/image1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95.png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3" Type="http://schemas.openxmlformats.org/officeDocument/2006/relationships/image" Target="../media/image2.jpe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116.png"/><Relationship Id="rId10" Type="http://schemas.openxmlformats.org/officeDocument/2006/relationships/image" Target="../media/image121.png"/><Relationship Id="rId4" Type="http://schemas.openxmlformats.org/officeDocument/2006/relationships/image" Target="../media/image3.jpeg"/><Relationship Id="rId9" Type="http://schemas.openxmlformats.org/officeDocument/2006/relationships/image" Target="../media/image120.png"/><Relationship Id="rId14" Type="http://schemas.openxmlformats.org/officeDocument/2006/relationships/image" Target="../media/image12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4.png"/><Relationship Id="rId18" Type="http://schemas.openxmlformats.org/officeDocument/2006/relationships/image" Target="../media/image139.png"/><Relationship Id="rId3" Type="http://schemas.openxmlformats.org/officeDocument/2006/relationships/image" Target="../media/image2.jpeg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17" Type="http://schemas.openxmlformats.org/officeDocument/2006/relationships/image" Target="../media/image138.png"/><Relationship Id="rId2" Type="http://schemas.openxmlformats.org/officeDocument/2006/relationships/image" Target="../media/image1.png"/><Relationship Id="rId16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5" Type="http://schemas.openxmlformats.org/officeDocument/2006/relationships/image" Target="../media/image136.png"/><Relationship Id="rId10" Type="http://schemas.openxmlformats.org/officeDocument/2006/relationships/image" Target="../media/image131.png"/><Relationship Id="rId4" Type="http://schemas.openxmlformats.org/officeDocument/2006/relationships/image" Target="../media/image3.jpeg"/><Relationship Id="rId9" Type="http://schemas.openxmlformats.org/officeDocument/2006/relationships/image" Target="../media/image130.png"/><Relationship Id="rId14" Type="http://schemas.openxmlformats.org/officeDocument/2006/relationships/image" Target="../media/image13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2.jpeg"/><Relationship Id="rId7" Type="http://schemas.openxmlformats.org/officeDocument/2006/relationships/image" Target="../media/image1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40.png"/><Relationship Id="rId10" Type="http://schemas.openxmlformats.org/officeDocument/2006/relationships/image" Target="../media/image127.png"/><Relationship Id="rId4" Type="http://schemas.openxmlformats.org/officeDocument/2006/relationships/image" Target="../media/image3.jpeg"/><Relationship Id="rId9" Type="http://schemas.openxmlformats.org/officeDocument/2006/relationships/image" Target="../media/image12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18" Type="http://schemas.openxmlformats.org/officeDocument/2006/relationships/image" Target="../media/image156.png"/><Relationship Id="rId3" Type="http://schemas.openxmlformats.org/officeDocument/2006/relationships/image" Target="../media/image2.jpeg"/><Relationship Id="rId21" Type="http://schemas.openxmlformats.org/officeDocument/2006/relationships/image" Target="../media/image159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17" Type="http://schemas.openxmlformats.org/officeDocument/2006/relationships/image" Target="../media/image155.png"/><Relationship Id="rId2" Type="http://schemas.openxmlformats.org/officeDocument/2006/relationships/image" Target="../media/image1.png"/><Relationship Id="rId16" Type="http://schemas.openxmlformats.org/officeDocument/2006/relationships/image" Target="../media/image154.png"/><Relationship Id="rId20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5" Type="http://schemas.openxmlformats.org/officeDocument/2006/relationships/image" Target="../media/image143.png"/><Relationship Id="rId15" Type="http://schemas.openxmlformats.org/officeDocument/2006/relationships/image" Target="../media/image153.png"/><Relationship Id="rId23" Type="http://schemas.openxmlformats.org/officeDocument/2006/relationships/image" Target="../media/image161.png"/><Relationship Id="rId10" Type="http://schemas.openxmlformats.org/officeDocument/2006/relationships/image" Target="../media/image148.png"/><Relationship Id="rId19" Type="http://schemas.openxmlformats.org/officeDocument/2006/relationships/image" Target="../media/image157.png"/><Relationship Id="rId4" Type="http://schemas.openxmlformats.org/officeDocument/2006/relationships/image" Target="../media/image3.jpeg"/><Relationship Id="rId9" Type="http://schemas.openxmlformats.org/officeDocument/2006/relationships/image" Target="../media/image147.png"/><Relationship Id="rId14" Type="http://schemas.openxmlformats.org/officeDocument/2006/relationships/image" Target="../media/image152.png"/><Relationship Id="rId22" Type="http://schemas.openxmlformats.org/officeDocument/2006/relationships/image" Target="../media/image16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2.jpeg"/><Relationship Id="rId7" Type="http://schemas.openxmlformats.org/officeDocument/2006/relationships/image" Target="../media/image1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2.jpeg"/><Relationship Id="rId7" Type="http://schemas.openxmlformats.org/officeDocument/2006/relationships/image" Target="../media/image16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11" Type="http://schemas.openxmlformats.org/officeDocument/2006/relationships/image" Target="../media/image172.png"/><Relationship Id="rId5" Type="http://schemas.openxmlformats.org/officeDocument/2006/relationships/image" Target="../media/image166.png"/><Relationship Id="rId10" Type="http://schemas.openxmlformats.org/officeDocument/2006/relationships/image" Target="../media/image171.png"/><Relationship Id="rId4" Type="http://schemas.openxmlformats.org/officeDocument/2006/relationships/image" Target="../media/image3.jpeg"/><Relationship Id="rId9" Type="http://schemas.openxmlformats.org/officeDocument/2006/relationships/image" Target="../media/image17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eg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78.png"/><Relationship Id="rId3" Type="http://schemas.openxmlformats.org/officeDocument/2006/relationships/image" Target="../media/image1.png"/><Relationship Id="rId7" Type="http://schemas.openxmlformats.org/officeDocument/2006/relationships/image" Target="../media/image132.png"/><Relationship Id="rId12" Type="http://schemas.openxmlformats.org/officeDocument/2006/relationships/image" Target="../media/image177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11" Type="http://schemas.openxmlformats.org/officeDocument/2006/relationships/image" Target="../media/image176.png"/><Relationship Id="rId5" Type="http://schemas.openxmlformats.org/officeDocument/2006/relationships/image" Target="../media/image3.jpeg"/><Relationship Id="rId10" Type="http://schemas.openxmlformats.org/officeDocument/2006/relationships/image" Target="../media/image116.png"/><Relationship Id="rId4" Type="http://schemas.openxmlformats.org/officeDocument/2006/relationships/image" Target="../media/image2.jpeg"/><Relationship Id="rId9" Type="http://schemas.openxmlformats.org/officeDocument/2006/relationships/image" Target="../media/image17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82.png"/><Relationship Id="rId3" Type="http://schemas.openxmlformats.org/officeDocument/2006/relationships/image" Target="../media/image1.png"/><Relationship Id="rId7" Type="http://schemas.openxmlformats.org/officeDocument/2006/relationships/image" Target="../media/image132.png"/><Relationship Id="rId12" Type="http://schemas.openxmlformats.org/officeDocument/2006/relationships/image" Target="../media/image181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11" Type="http://schemas.openxmlformats.org/officeDocument/2006/relationships/image" Target="../media/image180.png"/><Relationship Id="rId5" Type="http://schemas.openxmlformats.org/officeDocument/2006/relationships/image" Target="../media/image3.jpeg"/><Relationship Id="rId15" Type="http://schemas.openxmlformats.org/officeDocument/2006/relationships/image" Target="../media/image184.png"/><Relationship Id="rId10" Type="http://schemas.openxmlformats.org/officeDocument/2006/relationships/image" Target="../media/image179.png"/><Relationship Id="rId4" Type="http://schemas.openxmlformats.org/officeDocument/2006/relationships/image" Target="../media/image2.jpeg"/><Relationship Id="rId9" Type="http://schemas.openxmlformats.org/officeDocument/2006/relationships/image" Target="../media/image175.png"/><Relationship Id="rId14" Type="http://schemas.openxmlformats.org/officeDocument/2006/relationships/image" Target="../media/image18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3" Type="http://schemas.openxmlformats.org/officeDocument/2006/relationships/image" Target="../media/image2.jpeg"/><Relationship Id="rId7" Type="http://schemas.openxmlformats.org/officeDocument/2006/relationships/image" Target="../media/image1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3" Type="http://schemas.openxmlformats.org/officeDocument/2006/relationships/image" Target="../media/image2.jpeg"/><Relationship Id="rId7" Type="http://schemas.openxmlformats.org/officeDocument/2006/relationships/image" Target="../media/image19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9.png"/><Relationship Id="rId5" Type="http://schemas.openxmlformats.org/officeDocument/2006/relationships/image" Target="../media/image188.png"/><Relationship Id="rId4" Type="http://schemas.openxmlformats.org/officeDocument/2006/relationships/image" Target="../media/image3.jpeg"/><Relationship Id="rId9" Type="http://schemas.openxmlformats.org/officeDocument/2006/relationships/image" Target="../media/image19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jpe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3.jpe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28800" y="457200"/>
            <a:ext cx="571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i="1" dirty="0" smtClean="0">
                <a:solidFill>
                  <a:srgbClr val="0033CC"/>
                </a:solidFill>
              </a:rPr>
              <a:t>FUNDAMENTALS OF ELECTRO MAGNETICS</a:t>
            </a:r>
            <a:endParaRPr lang="en-US" sz="2400" b="1" i="1" dirty="0">
              <a:solidFill>
                <a:srgbClr val="0033CC"/>
              </a:solidFill>
            </a:endParaRPr>
          </a:p>
        </p:txBody>
      </p:sp>
      <p:pic>
        <p:nvPicPr>
          <p:cNvPr id="5" name="Picture 7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38212"/>
            <a:ext cx="91440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7"/>
            <a:ext cx="8229600" cy="26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990600" y="6172200"/>
            <a:ext cx="40084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200" b="0">
                <a:solidFill>
                  <a:srgbClr val="FF0066"/>
                </a:solidFill>
                <a:latin typeface="Tahoma" pitchFamily="34" charset="0"/>
              </a:rPr>
              <a:t>The Journey of Thousand Miles Begins with a single step</a:t>
            </a:r>
          </a:p>
        </p:txBody>
      </p:sp>
      <p:pic>
        <p:nvPicPr>
          <p:cNvPr id="8" name="Picture 7" descr="KCE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9" name="Picture 8" descr="SNS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7400"/>
            <a:ext cx="990600" cy="990600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219200" y="1371600"/>
            <a:ext cx="6848475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</a:t>
            </a:r>
            <a:endParaRPr lang="en-US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/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 7 2015, 10:00 AM </a:t>
            </a:r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12:00 Noon</a:t>
            </a:r>
            <a:endParaRPr lang="en-US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/>
            <a:endParaRPr lang="en-US" sz="1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/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</a:p>
          <a:p>
            <a:pPr algn="ctr" eaLnBrk="0" hangingPunct="0"/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SNS College of Engineering</a:t>
            </a:r>
          </a:p>
          <a:p>
            <a:pPr algn="ctr" eaLnBrk="0" hangingPunct="0"/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Coimbatore</a:t>
            </a:r>
          </a:p>
          <a:p>
            <a:pPr algn="ctr" eaLnBrk="0" hangingPunct="0"/>
            <a:endParaRPr lang="en-US" sz="1600" dirty="0"/>
          </a:p>
          <a:p>
            <a:pPr algn="ctr" eaLnBrk="0" hangingPunct="0"/>
            <a:r>
              <a:rPr lang="en-US" sz="1600" b="1" dirty="0" smtClean="0"/>
              <a:t>Dr</a:t>
            </a:r>
            <a:r>
              <a:rPr lang="en-US" sz="1600" b="1" dirty="0"/>
              <a:t>. M.Kaliamoorthy, </a:t>
            </a:r>
            <a:endParaRPr lang="en-US" sz="1600" b="1" dirty="0" smtClean="0"/>
          </a:p>
          <a:p>
            <a:pPr algn="ctr" eaLnBrk="0" hangingPunct="0"/>
            <a:r>
              <a:rPr lang="en-US" sz="1600" dirty="0" smtClean="0"/>
              <a:t>Professor</a:t>
            </a:r>
            <a:endParaRPr lang="en-US" sz="1600" dirty="0"/>
          </a:p>
          <a:p>
            <a:pPr algn="ctr" eaLnBrk="0" hangingPunct="0"/>
            <a:r>
              <a:rPr lang="en-US" sz="1600" dirty="0"/>
              <a:t>Department of Electrical and Electronics Engineering</a:t>
            </a:r>
          </a:p>
          <a:p>
            <a:pPr algn="ctr" eaLnBrk="0" hangingPunct="0"/>
            <a:r>
              <a:rPr lang="en-US" sz="1600" dirty="0" smtClean="0"/>
              <a:t>Karpagam </a:t>
            </a:r>
            <a:r>
              <a:rPr lang="en-US" sz="1600" dirty="0"/>
              <a:t>College of </a:t>
            </a:r>
            <a:r>
              <a:rPr lang="en-US" sz="1600" dirty="0" smtClean="0"/>
              <a:t>Engineering</a:t>
            </a:r>
            <a:endParaRPr lang="en-US" sz="1600" dirty="0"/>
          </a:p>
          <a:p>
            <a:pPr algn="ctr" eaLnBrk="0" hangingPunct="0"/>
            <a:r>
              <a:rPr lang="en-US" sz="1600" dirty="0" smtClean="0"/>
              <a:t>Coimbatore</a:t>
            </a:r>
            <a:endParaRPr lang="en-US" sz="1600" dirty="0"/>
          </a:p>
          <a:p>
            <a:pPr algn="ctr" eaLnBrk="0" hangingPunct="0"/>
            <a:r>
              <a:rPr lang="en-US" sz="1600" dirty="0"/>
              <a:t>Tel: 9865065166</a:t>
            </a:r>
          </a:p>
          <a:p>
            <a:pPr algn="ctr" eaLnBrk="0" hangingPunct="0"/>
            <a:r>
              <a:rPr lang="en-US" sz="1600" dirty="0"/>
              <a:t>E-Mail: </a:t>
            </a:r>
            <a:r>
              <a:rPr lang="en-US" sz="1600" dirty="0" smtClean="0">
                <a:hlinkClick r:id="rId5"/>
              </a:rPr>
              <a:t>kaliasgoldmedal@gmail.com</a:t>
            </a:r>
            <a:r>
              <a:rPr lang="en-US" sz="1600" dirty="0" smtClean="0"/>
              <a:t>,</a:t>
            </a:r>
          </a:p>
          <a:p>
            <a:pPr algn="ctr" eaLnBrk="0" hangingPunct="0"/>
            <a:r>
              <a:rPr lang="en-US" sz="1600" dirty="0" smtClean="0"/>
              <a:t>          kaliasgoldmedal@ieee.com</a:t>
            </a:r>
            <a:endParaRPr lang="en-US" sz="1600" dirty="0"/>
          </a:p>
          <a:p>
            <a:pPr algn="ctr" eaLnBrk="0" hangingPunct="0"/>
            <a:r>
              <a:rPr lang="en-US" sz="1600" dirty="0" smtClean="0"/>
              <a:t>Website</a:t>
            </a:r>
            <a:r>
              <a:rPr lang="en-US" sz="1600" b="1" dirty="0" smtClean="0"/>
              <a:t>:</a:t>
            </a:r>
            <a:r>
              <a:rPr lang="en-US" sz="1600" b="1" dirty="0" smtClean="0">
                <a:solidFill>
                  <a:srgbClr val="0070C0"/>
                </a:solidFill>
              </a:rPr>
              <a:t> www.kaliasgoldmedal.yolasite.com</a:t>
            </a:r>
            <a:endParaRPr lang="en-US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7"/>
            <a:ext cx="8229600" cy="26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KCE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7" name="Picture 6" descr="SNS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7400"/>
            <a:ext cx="990600" cy="990600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66800" y="457200"/>
            <a:ext cx="571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0033CC"/>
                </a:solidFill>
              </a:rPr>
              <a:t>Cartesian Coordinate Systems</a:t>
            </a:r>
            <a:endParaRPr lang="en-US" sz="2400" b="1" i="1" dirty="0">
              <a:solidFill>
                <a:srgbClr val="0033CC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571500" y="2324100"/>
            <a:ext cx="2057400" cy="1588"/>
          </a:xfrm>
          <a:prstGeom prst="straightConnector1">
            <a:avLst/>
          </a:prstGeom>
          <a:ln w="190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600200" y="3352800"/>
            <a:ext cx="2209800" cy="1588"/>
          </a:xfrm>
          <a:prstGeom prst="straightConnector1">
            <a:avLst/>
          </a:prstGeom>
          <a:ln w="190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266700" y="3390900"/>
            <a:ext cx="1371600" cy="1295400"/>
          </a:xfrm>
          <a:prstGeom prst="straightConnector1">
            <a:avLst/>
          </a:prstGeom>
          <a:ln w="190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60000">
            <a:off x="876300" y="3390900"/>
            <a:ext cx="762000" cy="68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00332" y="4100732"/>
            <a:ext cx="1676400" cy="1588"/>
          </a:xfrm>
          <a:prstGeom prst="line">
            <a:avLst/>
          </a:prstGeom>
          <a:ln w="34925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1586132" y="3110132"/>
            <a:ext cx="1981200" cy="1588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2400" y="43434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761936" y="314412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676400" y="114300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z</a:t>
            </a:r>
            <a:endParaRPr lang="en-US" b="1" dirty="0"/>
          </a:p>
        </p:txBody>
      </p:sp>
      <p:sp>
        <p:nvSpPr>
          <p:cNvPr id="26" name="Left Brace 25"/>
          <p:cNvSpPr/>
          <p:nvPr/>
        </p:nvSpPr>
        <p:spPr>
          <a:xfrm rot="2538806">
            <a:off x="884156" y="3034466"/>
            <a:ext cx="365709" cy="1002202"/>
          </a:xfrm>
          <a:prstGeom prst="leftBrace">
            <a:avLst>
              <a:gd name="adj1" fmla="val 8333"/>
              <a:gd name="adj2" fmla="val 54955"/>
            </a:avLst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Left Brace 26"/>
          <p:cNvSpPr/>
          <p:nvPr/>
        </p:nvSpPr>
        <p:spPr>
          <a:xfrm rot="16200000">
            <a:off x="1485901" y="3619500"/>
            <a:ext cx="533402" cy="1676400"/>
          </a:xfrm>
          <a:prstGeom prst="leftBrace">
            <a:avLst>
              <a:gd name="adj1" fmla="val 8333"/>
              <a:gd name="adj2" fmla="val 47403"/>
            </a:avLst>
          </a:prstGeom>
          <a:ln w="25400">
            <a:solidFill>
              <a:srgbClr val="CC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Brace 27"/>
          <p:cNvSpPr/>
          <p:nvPr/>
        </p:nvSpPr>
        <p:spPr>
          <a:xfrm rot="10800000">
            <a:off x="2667000" y="2133600"/>
            <a:ext cx="792454" cy="1981200"/>
          </a:xfrm>
          <a:prstGeom prst="leftBrace">
            <a:avLst>
              <a:gd name="adj1" fmla="val 8333"/>
              <a:gd name="adj2" fmla="val 47403"/>
            </a:avLst>
          </a:prstGeom>
          <a:ln w="254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494672" y="2057400"/>
            <a:ext cx="152400" cy="152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08076" y="32004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6600"/>
                </a:solidFill>
              </a:rPr>
              <a:t>2</a:t>
            </a:r>
            <a:endParaRPr lang="en-US" sz="1400" b="1" dirty="0">
              <a:solidFill>
                <a:srgbClr val="00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66204" y="465929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6600"/>
                </a:solidFill>
              </a:rPr>
              <a:t>4</a:t>
            </a:r>
            <a:endParaRPr lang="en-US" sz="1400" b="1" dirty="0">
              <a:solidFill>
                <a:srgbClr val="0066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0400" y="28926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6600"/>
                </a:solidFill>
              </a:rPr>
              <a:t>6</a:t>
            </a:r>
            <a:endParaRPr lang="en-US" sz="1400" b="1" dirty="0">
              <a:solidFill>
                <a:srgbClr val="0066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28800" y="1752600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(2,4,6)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39" name="Picture 38" descr="3D GRAP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1143000"/>
            <a:ext cx="4092862" cy="4820726"/>
          </a:xfrm>
          <a:prstGeom prst="rect">
            <a:avLst/>
          </a:prstGeom>
        </p:spPr>
      </p:pic>
      <p:pic>
        <p:nvPicPr>
          <p:cNvPr id="40" name="Picture 39" descr="3D GRAPH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8200" y="1143000"/>
            <a:ext cx="4092862" cy="4820726"/>
          </a:xfrm>
          <a:prstGeom prst="rect">
            <a:avLst/>
          </a:prstGeom>
        </p:spPr>
      </p:pic>
      <p:pic>
        <p:nvPicPr>
          <p:cNvPr id="41" name="Picture 40" descr="3D GRAPH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00600" y="1143000"/>
            <a:ext cx="4092862" cy="4820726"/>
          </a:xfrm>
          <a:prstGeom prst="rect">
            <a:avLst/>
          </a:prstGeom>
        </p:spPr>
      </p:pic>
      <p:pic>
        <p:nvPicPr>
          <p:cNvPr id="42" name="Picture 41" descr="3D GRAPH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8200" y="1143000"/>
            <a:ext cx="4092862" cy="4820726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1524000"/>
            <a:ext cx="2314575" cy="371475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r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r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7"/>
            <a:ext cx="8229600" cy="26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KCE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7" name="Picture 6" descr="SNS 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67400"/>
            <a:ext cx="990600" cy="990600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66800" y="457200"/>
            <a:ext cx="7010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0033CC"/>
                </a:solidFill>
              </a:rPr>
              <a:t>Differential Elements in Cartesian Coordinate Systems</a:t>
            </a:r>
            <a:endParaRPr lang="en-US" sz="2400" b="1" i="1" dirty="0">
              <a:solidFill>
                <a:srgbClr val="0033CC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81000" y="1676400"/>
            <a:ext cx="4343400" cy="3657600"/>
            <a:chOff x="579313" y="1143000"/>
            <a:chExt cx="3476293" cy="3069771"/>
          </a:xfrm>
        </p:grpSpPr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571500" y="2324100"/>
              <a:ext cx="2057400" cy="1588"/>
            </a:xfrm>
            <a:prstGeom prst="straightConnector1">
              <a:avLst/>
            </a:prstGeom>
            <a:ln w="22225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600200" y="3352800"/>
              <a:ext cx="2209800" cy="1588"/>
            </a:xfrm>
            <a:prstGeom prst="straightConnector1">
              <a:avLst/>
            </a:prstGeom>
            <a:ln w="22225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800000" flipV="1">
              <a:off x="762276" y="3352799"/>
              <a:ext cx="837925" cy="859972"/>
            </a:xfrm>
            <a:prstGeom prst="straightConnector1">
              <a:avLst/>
            </a:prstGeom>
            <a:ln w="22225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79313" y="3765096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61936" y="3144128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y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6400" y="1143000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z</a:t>
              </a:r>
              <a:endParaRPr lang="en-US" b="1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057402" y="1814732"/>
            <a:ext cx="1919066" cy="1855764"/>
            <a:chOff x="3733802" y="1814732"/>
            <a:chExt cx="1919066" cy="1855764"/>
          </a:xfrm>
        </p:grpSpPr>
        <p:cxnSp>
          <p:nvCxnSpPr>
            <p:cNvPr id="19" name="Straight Connector 18"/>
            <p:cNvCxnSpPr/>
            <p:nvPr/>
          </p:nvCxnSpPr>
          <p:spPr>
            <a:xfrm rot="5400000" flipH="1" flipV="1">
              <a:off x="4374558" y="1767836"/>
              <a:ext cx="1849" cy="1282009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3095192" y="3029622"/>
              <a:ext cx="1280160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 flipH="1" flipV="1">
              <a:off x="4983480" y="1188720"/>
              <a:ext cx="1849" cy="1282009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4999514" y="2483326"/>
              <a:ext cx="1280160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 flipV="1">
              <a:off x="3733802" y="1828800"/>
              <a:ext cx="609599" cy="57703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3704114" y="2468086"/>
              <a:ext cx="1280160" cy="1588"/>
            </a:xfrm>
            <a:prstGeom prst="line">
              <a:avLst/>
            </a:prstGeom>
            <a:ln w="2222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 flipH="1" flipV="1">
              <a:off x="4997548" y="2484120"/>
              <a:ext cx="1849" cy="1282009"/>
            </a:xfrm>
            <a:prstGeom prst="line">
              <a:avLst/>
            </a:prstGeom>
            <a:ln w="2222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 flipV="1">
              <a:off x="4994500" y="1814732"/>
              <a:ext cx="658368" cy="60960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 flipV="1">
              <a:off x="5001066" y="3124200"/>
              <a:ext cx="637735" cy="543034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304800" y="2438400"/>
            <a:ext cx="2419644" cy="750332"/>
            <a:chOff x="1981200" y="2438400"/>
            <a:chExt cx="2419644" cy="750332"/>
          </a:xfrm>
        </p:grpSpPr>
        <p:sp>
          <p:nvSpPr>
            <p:cNvPr id="16" name="Oval 15"/>
            <p:cNvSpPr/>
            <p:nvPr/>
          </p:nvSpPr>
          <p:spPr>
            <a:xfrm>
              <a:off x="4309404" y="3076136"/>
              <a:ext cx="91440" cy="91440"/>
            </a:xfrm>
            <a:prstGeom prst="ellipse">
              <a:avLst/>
            </a:prstGeom>
            <a:ln w="222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362200" y="2438400"/>
              <a:ext cx="1983544" cy="614289"/>
            </a:xfrm>
            <a:custGeom>
              <a:avLst/>
              <a:gdLst>
                <a:gd name="connsiteX0" fmla="*/ 0 w 1983544"/>
                <a:gd name="connsiteY0" fmla="*/ 304800 h 614289"/>
                <a:gd name="connsiteX1" fmla="*/ 773723 w 1983544"/>
                <a:gd name="connsiteY1" fmla="*/ 51581 h 614289"/>
                <a:gd name="connsiteX2" fmla="*/ 1983544 w 1983544"/>
                <a:gd name="connsiteY2" fmla="*/ 614289 h 614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3544" h="614289">
                  <a:moveTo>
                    <a:pt x="0" y="304800"/>
                  </a:moveTo>
                  <a:cubicBezTo>
                    <a:pt x="221566" y="152400"/>
                    <a:pt x="443132" y="0"/>
                    <a:pt x="773723" y="51581"/>
                  </a:cubicBezTo>
                  <a:cubicBezTo>
                    <a:pt x="1104314" y="103163"/>
                    <a:pt x="1543929" y="358726"/>
                    <a:pt x="1983544" y="614289"/>
                  </a:cubicBezTo>
                </a:path>
              </a:pathLst>
            </a:custGeom>
            <a:ln w="15875">
              <a:solidFill>
                <a:srgbClr val="CC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981200" y="2819400"/>
              <a:ext cx="739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(x,y,z)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676400" y="2971800"/>
            <a:ext cx="990600" cy="681366"/>
            <a:chOff x="3352800" y="2971800"/>
            <a:chExt cx="990600" cy="681366"/>
          </a:xfrm>
        </p:grpSpPr>
        <p:cxnSp>
          <p:nvCxnSpPr>
            <p:cNvPr id="31" name="Straight Connector 30"/>
            <p:cNvCxnSpPr/>
            <p:nvPr/>
          </p:nvCxnSpPr>
          <p:spPr>
            <a:xfrm rot="10800000" flipV="1">
              <a:off x="3733800" y="3124199"/>
              <a:ext cx="609600" cy="528967"/>
            </a:xfrm>
            <a:prstGeom prst="line">
              <a:avLst/>
            </a:prstGeom>
            <a:ln w="2222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Left Brace 46"/>
            <p:cNvSpPr/>
            <p:nvPr/>
          </p:nvSpPr>
          <p:spPr>
            <a:xfrm rot="2987910">
              <a:off x="3661068" y="2785572"/>
              <a:ext cx="381000" cy="820515"/>
            </a:xfrm>
            <a:prstGeom prst="leftBrace">
              <a:avLst/>
            </a:prstGeom>
            <a:ln w="22225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52800" y="2971800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FF"/>
                  </a:solidFill>
                </a:rPr>
                <a:t>dx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057400" y="3657600"/>
            <a:ext cx="1295400" cy="581799"/>
            <a:chOff x="3733800" y="3657600"/>
            <a:chExt cx="1295400" cy="581799"/>
          </a:xfrm>
        </p:grpSpPr>
        <p:cxnSp>
          <p:nvCxnSpPr>
            <p:cNvPr id="18" name="Straight Connector 17"/>
            <p:cNvCxnSpPr/>
            <p:nvPr/>
          </p:nvCxnSpPr>
          <p:spPr>
            <a:xfrm rot="5400000" flipH="1" flipV="1">
              <a:off x="4373880" y="3017520"/>
              <a:ext cx="1849" cy="1282009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Left Brace 50"/>
            <p:cNvSpPr/>
            <p:nvPr/>
          </p:nvSpPr>
          <p:spPr>
            <a:xfrm rot="16200000">
              <a:off x="4114800" y="3276600"/>
              <a:ext cx="533400" cy="1295400"/>
            </a:xfrm>
            <a:prstGeom prst="leftBrace">
              <a:avLst/>
            </a:prstGeom>
            <a:ln w="22225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419600" y="3962400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FF"/>
                  </a:solidFill>
                </a:rPr>
                <a:t>dy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325342" y="2390336"/>
            <a:ext cx="789458" cy="1280160"/>
            <a:chOff x="5001742" y="2390336"/>
            <a:chExt cx="789458" cy="1280160"/>
          </a:xfrm>
        </p:grpSpPr>
        <p:cxnSp>
          <p:nvCxnSpPr>
            <p:cNvPr id="22" name="Straight Connector 21"/>
            <p:cNvCxnSpPr/>
            <p:nvPr/>
          </p:nvCxnSpPr>
          <p:spPr>
            <a:xfrm rot="5400000">
              <a:off x="4362456" y="3029622"/>
              <a:ext cx="1280160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ight Brace 52"/>
            <p:cNvSpPr/>
            <p:nvPr/>
          </p:nvSpPr>
          <p:spPr>
            <a:xfrm>
              <a:off x="5029200" y="2438400"/>
              <a:ext cx="457200" cy="1219200"/>
            </a:xfrm>
            <a:prstGeom prst="rightBrace">
              <a:avLst/>
            </a:prstGeom>
            <a:ln w="22225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334000" y="2819400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FF"/>
                  </a:solidFill>
                </a:rPr>
                <a:t>dz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276600" y="1910860"/>
            <a:ext cx="3705198" cy="648344"/>
            <a:chOff x="4953000" y="1910860"/>
            <a:chExt cx="3705198" cy="648344"/>
          </a:xfrm>
        </p:grpSpPr>
        <p:sp>
          <p:nvSpPr>
            <p:cNvPr id="55" name="Oval 54"/>
            <p:cNvSpPr/>
            <p:nvPr/>
          </p:nvSpPr>
          <p:spPr>
            <a:xfrm>
              <a:off x="4953000" y="2376268"/>
              <a:ext cx="91440" cy="91440"/>
            </a:xfrm>
            <a:prstGeom prst="ellipse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5050301" y="1910860"/>
              <a:ext cx="2208628" cy="485336"/>
            </a:xfrm>
            <a:custGeom>
              <a:avLst/>
              <a:gdLst>
                <a:gd name="connsiteX0" fmla="*/ 2208628 w 2208628"/>
                <a:gd name="connsiteY0" fmla="*/ 358726 h 485336"/>
                <a:gd name="connsiteX1" fmla="*/ 1378634 w 2208628"/>
                <a:gd name="connsiteY1" fmla="*/ 21102 h 485336"/>
                <a:gd name="connsiteX2" fmla="*/ 0 w 2208628"/>
                <a:gd name="connsiteY2" fmla="*/ 485336 h 48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08628" h="485336">
                  <a:moveTo>
                    <a:pt x="2208628" y="358726"/>
                  </a:moveTo>
                  <a:cubicBezTo>
                    <a:pt x="1977683" y="179363"/>
                    <a:pt x="1746739" y="0"/>
                    <a:pt x="1378634" y="21102"/>
                  </a:cubicBezTo>
                  <a:cubicBezTo>
                    <a:pt x="1010529" y="42204"/>
                    <a:pt x="505264" y="263770"/>
                    <a:pt x="0" y="485336"/>
                  </a:cubicBezTo>
                </a:path>
              </a:pathLst>
            </a:custGeom>
            <a:ln w="19050">
              <a:solidFill>
                <a:srgbClr val="CC00FF"/>
              </a:solidFill>
              <a:prstDash val="soli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934200" y="2189872"/>
              <a:ext cx="17239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x+dx, y+dy, z+dz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667000" y="2438400"/>
            <a:ext cx="4544291" cy="2514600"/>
            <a:chOff x="2667000" y="2438400"/>
            <a:chExt cx="4544291" cy="2514600"/>
          </a:xfrm>
        </p:grpSpPr>
        <p:cxnSp>
          <p:nvCxnSpPr>
            <p:cNvPr id="65" name="Straight Arrow Connector 64"/>
            <p:cNvCxnSpPr>
              <a:stCxn id="16" idx="2"/>
              <a:endCxn id="55" idx="3"/>
            </p:cNvCxnSpPr>
            <p:nvPr/>
          </p:nvCxnSpPr>
          <p:spPr>
            <a:xfrm rot="10800000" flipH="1">
              <a:off x="2667000" y="2438400"/>
              <a:ext cx="656987" cy="667539"/>
            </a:xfrm>
            <a:prstGeom prst="straightConnector1">
              <a:avLst/>
            </a:prstGeom>
            <a:ln w="22225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reeform 65"/>
            <p:cNvSpPr/>
            <p:nvPr/>
          </p:nvSpPr>
          <p:spPr>
            <a:xfrm>
              <a:off x="3124200" y="2667000"/>
              <a:ext cx="2555631" cy="1871004"/>
            </a:xfrm>
            <a:custGeom>
              <a:avLst/>
              <a:gdLst>
                <a:gd name="connsiteX0" fmla="*/ 0 w 2555631"/>
                <a:gd name="connsiteY0" fmla="*/ 0 h 1871004"/>
                <a:gd name="connsiteX1" fmla="*/ 2152357 w 2555631"/>
                <a:gd name="connsiteY1" fmla="*/ 886265 h 1871004"/>
                <a:gd name="connsiteX2" fmla="*/ 2419643 w 2555631"/>
                <a:gd name="connsiteY2" fmla="*/ 1871004 h 187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55631" h="1871004">
                  <a:moveTo>
                    <a:pt x="0" y="0"/>
                  </a:moveTo>
                  <a:cubicBezTo>
                    <a:pt x="874541" y="287215"/>
                    <a:pt x="1749083" y="574431"/>
                    <a:pt x="2152357" y="886265"/>
                  </a:cubicBezTo>
                  <a:cubicBezTo>
                    <a:pt x="2555631" y="1198099"/>
                    <a:pt x="2487637" y="1534551"/>
                    <a:pt x="2419643" y="1871004"/>
                  </a:cubicBezTo>
                </a:path>
              </a:pathLst>
            </a:custGeom>
            <a:ln w="22225"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4" name="Object 63"/>
            <p:cNvGraphicFramePr>
              <a:graphicFrameLocks noChangeAspect="1"/>
            </p:cNvGraphicFramePr>
            <p:nvPr/>
          </p:nvGraphicFramePr>
          <p:xfrm>
            <a:off x="4800600" y="4495800"/>
            <a:ext cx="2410691" cy="457200"/>
          </p:xfrm>
          <a:graphic>
            <a:graphicData uri="http://schemas.openxmlformats.org/presentationml/2006/ole">
              <p:oleObj spid="_x0000_s1028" name="Equation" r:id="rId6" imgW="1473120" imgH="27936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7"/>
            <a:ext cx="8229600" cy="26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KCE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7" name="Picture 6" descr="SNS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7400"/>
            <a:ext cx="990600" cy="990600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66800" y="457200"/>
            <a:ext cx="7010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0033CC"/>
                </a:solidFill>
              </a:rPr>
              <a:t>Differential Elements in Cartesian Coordinate Systems</a:t>
            </a:r>
            <a:endParaRPr lang="en-US" sz="2400" b="1" i="1" dirty="0">
              <a:solidFill>
                <a:srgbClr val="0033CC"/>
              </a:solidFill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76200" y="1371600"/>
            <a:ext cx="4343400" cy="3657600"/>
            <a:chOff x="579313" y="1143000"/>
            <a:chExt cx="3476293" cy="3069771"/>
          </a:xfrm>
        </p:grpSpPr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571500" y="2324100"/>
              <a:ext cx="2057400" cy="1588"/>
            </a:xfrm>
            <a:prstGeom prst="straightConnector1">
              <a:avLst/>
            </a:prstGeom>
            <a:ln w="22225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600200" y="3352800"/>
              <a:ext cx="2209800" cy="1588"/>
            </a:xfrm>
            <a:prstGeom prst="straightConnector1">
              <a:avLst/>
            </a:prstGeom>
            <a:ln w="22225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800000" flipV="1">
              <a:off x="762276" y="3352799"/>
              <a:ext cx="837925" cy="859972"/>
            </a:xfrm>
            <a:prstGeom prst="straightConnector1">
              <a:avLst/>
            </a:prstGeom>
            <a:ln w="22225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79313" y="3765096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61936" y="3144128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y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6400" y="1143000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z</a:t>
              </a:r>
              <a:endParaRPr lang="en-US" b="1" dirty="0"/>
            </a:p>
          </p:txBody>
        </p:sp>
      </p:grpSp>
      <p:cxnSp>
        <p:nvCxnSpPr>
          <p:cNvPr id="19" name="Straight Connector 18"/>
          <p:cNvCxnSpPr/>
          <p:nvPr/>
        </p:nvCxnSpPr>
        <p:spPr>
          <a:xfrm rot="5400000" flipH="1" flipV="1">
            <a:off x="2393358" y="1463036"/>
            <a:ext cx="1849" cy="128200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1113992" y="2724822"/>
            <a:ext cx="1280160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3002280" y="883920"/>
            <a:ext cx="1849" cy="128200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3018314" y="2178526"/>
            <a:ext cx="1280160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 flipV="1">
            <a:off x="1752602" y="1524000"/>
            <a:ext cx="609599" cy="57703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1722914" y="2163286"/>
            <a:ext cx="1280160" cy="1588"/>
          </a:xfrm>
          <a:prstGeom prst="line">
            <a:avLst/>
          </a:prstGeom>
          <a:ln w="222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3016348" y="2179320"/>
            <a:ext cx="1849" cy="1282009"/>
          </a:xfrm>
          <a:prstGeom prst="line">
            <a:avLst/>
          </a:prstGeom>
          <a:ln w="222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 flipV="1">
            <a:off x="3013300" y="1509932"/>
            <a:ext cx="658368" cy="6096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 flipV="1">
            <a:off x="3019866" y="2819400"/>
            <a:ext cx="637735" cy="54303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55"/>
          <p:cNvGrpSpPr/>
          <p:nvPr/>
        </p:nvGrpSpPr>
        <p:grpSpPr>
          <a:xfrm>
            <a:off x="0" y="2133600"/>
            <a:ext cx="2419644" cy="750332"/>
            <a:chOff x="1981200" y="2438400"/>
            <a:chExt cx="2419644" cy="750332"/>
          </a:xfrm>
        </p:grpSpPr>
        <p:sp>
          <p:nvSpPr>
            <p:cNvPr id="16" name="Oval 15"/>
            <p:cNvSpPr/>
            <p:nvPr/>
          </p:nvSpPr>
          <p:spPr>
            <a:xfrm>
              <a:off x="4309404" y="3076136"/>
              <a:ext cx="91440" cy="91440"/>
            </a:xfrm>
            <a:prstGeom prst="ellipse">
              <a:avLst/>
            </a:prstGeom>
            <a:ln w="222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362200" y="2438400"/>
              <a:ext cx="1983544" cy="614289"/>
            </a:xfrm>
            <a:custGeom>
              <a:avLst/>
              <a:gdLst>
                <a:gd name="connsiteX0" fmla="*/ 0 w 1983544"/>
                <a:gd name="connsiteY0" fmla="*/ 304800 h 614289"/>
                <a:gd name="connsiteX1" fmla="*/ 773723 w 1983544"/>
                <a:gd name="connsiteY1" fmla="*/ 51581 h 614289"/>
                <a:gd name="connsiteX2" fmla="*/ 1983544 w 1983544"/>
                <a:gd name="connsiteY2" fmla="*/ 614289 h 614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3544" h="614289">
                  <a:moveTo>
                    <a:pt x="0" y="304800"/>
                  </a:moveTo>
                  <a:cubicBezTo>
                    <a:pt x="221566" y="152400"/>
                    <a:pt x="443132" y="0"/>
                    <a:pt x="773723" y="51581"/>
                  </a:cubicBezTo>
                  <a:cubicBezTo>
                    <a:pt x="1104314" y="103163"/>
                    <a:pt x="1543929" y="358726"/>
                    <a:pt x="1983544" y="614289"/>
                  </a:cubicBezTo>
                </a:path>
              </a:pathLst>
            </a:custGeom>
            <a:ln w="15875">
              <a:solidFill>
                <a:srgbClr val="CC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981200" y="2819400"/>
              <a:ext cx="739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(x,y,z)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5" name="Group 49"/>
          <p:cNvGrpSpPr/>
          <p:nvPr/>
        </p:nvGrpSpPr>
        <p:grpSpPr>
          <a:xfrm>
            <a:off x="1371600" y="2667000"/>
            <a:ext cx="990600" cy="681366"/>
            <a:chOff x="3352800" y="2971800"/>
            <a:chExt cx="990600" cy="681366"/>
          </a:xfrm>
        </p:grpSpPr>
        <p:cxnSp>
          <p:nvCxnSpPr>
            <p:cNvPr id="31" name="Straight Connector 30"/>
            <p:cNvCxnSpPr/>
            <p:nvPr/>
          </p:nvCxnSpPr>
          <p:spPr>
            <a:xfrm rot="10800000" flipV="1">
              <a:off x="3733800" y="3124199"/>
              <a:ext cx="609600" cy="528967"/>
            </a:xfrm>
            <a:prstGeom prst="line">
              <a:avLst/>
            </a:prstGeom>
            <a:ln w="2222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Left Brace 46"/>
            <p:cNvSpPr/>
            <p:nvPr/>
          </p:nvSpPr>
          <p:spPr>
            <a:xfrm rot="2987910">
              <a:off x="3661068" y="2785572"/>
              <a:ext cx="381000" cy="820515"/>
            </a:xfrm>
            <a:prstGeom prst="leftBrace">
              <a:avLst/>
            </a:prstGeom>
            <a:ln w="22225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52800" y="2971800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FF"/>
                  </a:solidFill>
                </a:rPr>
                <a:t>dx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</p:grpSp>
      <p:cxnSp>
        <p:nvCxnSpPr>
          <p:cNvPr id="18" name="Straight Connector 17"/>
          <p:cNvCxnSpPr/>
          <p:nvPr/>
        </p:nvCxnSpPr>
        <p:spPr>
          <a:xfrm rot="5400000" flipH="1" flipV="1">
            <a:off x="2392680" y="2712720"/>
            <a:ext cx="1849" cy="128200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Left Brace 50"/>
          <p:cNvSpPr/>
          <p:nvPr/>
        </p:nvSpPr>
        <p:spPr>
          <a:xfrm rot="16200000">
            <a:off x="2133600" y="2971800"/>
            <a:ext cx="533400" cy="1295400"/>
          </a:xfrm>
          <a:prstGeom prst="leftBrace">
            <a:avLst/>
          </a:prstGeom>
          <a:ln w="2222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2438400" y="36576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dy</a:t>
            </a:r>
            <a:endParaRPr lang="en-US" sz="1200" b="1" dirty="0">
              <a:solidFill>
                <a:srgbClr val="0000FF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2381256" y="2724822"/>
            <a:ext cx="1280160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ight Brace 52"/>
          <p:cNvSpPr/>
          <p:nvPr/>
        </p:nvSpPr>
        <p:spPr>
          <a:xfrm>
            <a:off x="3048000" y="2133600"/>
            <a:ext cx="457200" cy="1219200"/>
          </a:xfrm>
          <a:prstGeom prst="rightBrace">
            <a:avLst/>
          </a:prstGeom>
          <a:ln w="2222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352800" y="25146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dz</a:t>
            </a:r>
            <a:endParaRPr lang="en-US" sz="1200" b="1" dirty="0">
              <a:solidFill>
                <a:srgbClr val="0000FF"/>
              </a:solidFill>
            </a:endParaRPr>
          </a:p>
        </p:txBody>
      </p:sp>
      <p:grpSp>
        <p:nvGrpSpPr>
          <p:cNvPr id="17" name="Group 60"/>
          <p:cNvGrpSpPr/>
          <p:nvPr/>
        </p:nvGrpSpPr>
        <p:grpSpPr>
          <a:xfrm>
            <a:off x="2971800" y="1606060"/>
            <a:ext cx="2714598" cy="744472"/>
            <a:chOff x="4953000" y="1910860"/>
            <a:chExt cx="2714598" cy="744472"/>
          </a:xfrm>
        </p:grpSpPr>
        <p:sp>
          <p:nvSpPr>
            <p:cNvPr id="55" name="Oval 54"/>
            <p:cNvSpPr/>
            <p:nvPr/>
          </p:nvSpPr>
          <p:spPr>
            <a:xfrm>
              <a:off x="4953000" y="2376268"/>
              <a:ext cx="91440" cy="91440"/>
            </a:xfrm>
            <a:prstGeom prst="ellipse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5050301" y="1910860"/>
              <a:ext cx="1502899" cy="485336"/>
            </a:xfrm>
            <a:custGeom>
              <a:avLst/>
              <a:gdLst>
                <a:gd name="connsiteX0" fmla="*/ 2208628 w 2208628"/>
                <a:gd name="connsiteY0" fmla="*/ 358726 h 485336"/>
                <a:gd name="connsiteX1" fmla="*/ 1378634 w 2208628"/>
                <a:gd name="connsiteY1" fmla="*/ 21102 h 485336"/>
                <a:gd name="connsiteX2" fmla="*/ 0 w 2208628"/>
                <a:gd name="connsiteY2" fmla="*/ 485336 h 48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08628" h="485336">
                  <a:moveTo>
                    <a:pt x="2208628" y="358726"/>
                  </a:moveTo>
                  <a:cubicBezTo>
                    <a:pt x="1977683" y="179363"/>
                    <a:pt x="1746739" y="0"/>
                    <a:pt x="1378634" y="21102"/>
                  </a:cubicBezTo>
                  <a:cubicBezTo>
                    <a:pt x="1010529" y="42204"/>
                    <a:pt x="505264" y="263770"/>
                    <a:pt x="0" y="485336"/>
                  </a:cubicBezTo>
                </a:path>
              </a:pathLst>
            </a:custGeom>
            <a:ln w="19050">
              <a:solidFill>
                <a:srgbClr val="CC00FF"/>
              </a:solidFill>
              <a:prstDash val="soli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943600" y="2286000"/>
              <a:ext cx="17239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x+dx, y+dy, z+dz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0" name="Group 68"/>
          <p:cNvGrpSpPr/>
          <p:nvPr/>
        </p:nvGrpSpPr>
        <p:grpSpPr>
          <a:xfrm>
            <a:off x="1752600" y="2083188"/>
            <a:ext cx="2057400" cy="1849063"/>
            <a:chOff x="5562600" y="2923736"/>
            <a:chExt cx="2057400" cy="1849063"/>
          </a:xfrm>
        </p:grpSpPr>
        <p:cxnSp>
          <p:nvCxnSpPr>
            <p:cNvPr id="61" name="Straight Connector 60"/>
            <p:cNvCxnSpPr/>
            <p:nvPr/>
          </p:nvCxnSpPr>
          <p:spPr>
            <a:xfrm rot="5400000" flipH="1" flipV="1">
              <a:off x="6203358" y="2301236"/>
              <a:ext cx="1849" cy="128200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4923992" y="3563022"/>
              <a:ext cx="1280160" cy="15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 flipH="1" flipV="1">
              <a:off x="6202680" y="3550920"/>
              <a:ext cx="1849" cy="128200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Left Brace 63"/>
            <p:cNvSpPr/>
            <p:nvPr/>
          </p:nvSpPr>
          <p:spPr>
            <a:xfrm rot="16200000">
              <a:off x="5943600" y="3810000"/>
              <a:ext cx="533400" cy="1295400"/>
            </a:xfrm>
            <a:prstGeom prst="leftBrace">
              <a:avLst/>
            </a:prstGeom>
            <a:ln w="22225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248400" y="4495800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FF"/>
                  </a:solidFill>
                </a:rPr>
                <a:t>dy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5400000">
              <a:off x="6191256" y="3563022"/>
              <a:ext cx="1280160" cy="15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ight Brace 66"/>
            <p:cNvSpPr/>
            <p:nvPr/>
          </p:nvSpPr>
          <p:spPr>
            <a:xfrm>
              <a:off x="6858000" y="2971800"/>
              <a:ext cx="457200" cy="1219200"/>
            </a:xfrm>
            <a:prstGeom prst="rightBrace">
              <a:avLst/>
            </a:prstGeom>
            <a:ln w="22225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162800" y="3352800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FF"/>
                  </a:solidFill>
                </a:rPr>
                <a:t>dz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</p:grpSp>
      <p:cxnSp>
        <p:nvCxnSpPr>
          <p:cNvPr id="80" name="Straight Arrow Connector 79"/>
          <p:cNvCxnSpPr/>
          <p:nvPr/>
        </p:nvCxnSpPr>
        <p:spPr>
          <a:xfrm rot="10800000" flipV="1">
            <a:off x="2362200" y="4876800"/>
            <a:ext cx="1143000" cy="1066800"/>
          </a:xfrm>
          <a:prstGeom prst="straightConnector1">
            <a:avLst/>
          </a:prstGeom>
          <a:ln w="73025">
            <a:solidFill>
              <a:srgbClr val="FF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88"/>
          <p:cNvGrpSpPr/>
          <p:nvPr/>
        </p:nvGrpSpPr>
        <p:grpSpPr>
          <a:xfrm>
            <a:off x="3019864" y="1507584"/>
            <a:ext cx="658368" cy="1855764"/>
            <a:chOff x="5937034" y="2652932"/>
            <a:chExt cx="658368" cy="1855764"/>
          </a:xfrm>
        </p:grpSpPr>
        <p:cxnSp>
          <p:nvCxnSpPr>
            <p:cNvPr id="85" name="Straight Connector 84"/>
            <p:cNvCxnSpPr/>
            <p:nvPr/>
          </p:nvCxnSpPr>
          <p:spPr>
            <a:xfrm rot="5400000">
              <a:off x="5942048" y="3321526"/>
              <a:ext cx="1280160" cy="15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0800000" flipV="1">
              <a:off x="5937034" y="2652932"/>
              <a:ext cx="658368" cy="6096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0800000" flipV="1">
              <a:off x="5943600" y="3962400"/>
              <a:ext cx="637735" cy="54303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5304990" y="3867822"/>
              <a:ext cx="1280160" cy="15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0" name="Straight Arrow Connector 89"/>
          <p:cNvCxnSpPr/>
          <p:nvPr/>
        </p:nvCxnSpPr>
        <p:spPr>
          <a:xfrm>
            <a:off x="5562600" y="4724400"/>
            <a:ext cx="1219200" cy="1588"/>
          </a:xfrm>
          <a:prstGeom prst="straightConnector1">
            <a:avLst/>
          </a:prstGeom>
          <a:ln w="69850">
            <a:solidFill>
              <a:srgbClr val="FF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96"/>
          <p:cNvGrpSpPr/>
          <p:nvPr/>
        </p:nvGrpSpPr>
        <p:grpSpPr>
          <a:xfrm>
            <a:off x="5352430" y="5309013"/>
            <a:ext cx="929724" cy="381000"/>
            <a:chOff x="5352430" y="5309013"/>
            <a:chExt cx="929724" cy="381000"/>
          </a:xfrm>
        </p:grpSpPr>
        <p:sp>
          <p:nvSpPr>
            <p:cNvPr id="95" name="Left Brace 94"/>
            <p:cNvSpPr/>
            <p:nvPr/>
          </p:nvSpPr>
          <p:spPr>
            <a:xfrm rot="13677756">
              <a:off x="5572188" y="5089255"/>
              <a:ext cx="381000" cy="820515"/>
            </a:xfrm>
            <a:prstGeom prst="leftBrace">
              <a:avLst/>
            </a:prstGeom>
            <a:ln w="22225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943600" y="5410200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FF"/>
                  </a:solidFill>
                </a:rPr>
                <a:t>dx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99" name="Right Brace 98"/>
          <p:cNvSpPr/>
          <p:nvPr/>
        </p:nvSpPr>
        <p:spPr>
          <a:xfrm rot="10800000">
            <a:off x="4800600" y="4405532"/>
            <a:ext cx="457200" cy="1219200"/>
          </a:xfrm>
          <a:prstGeom prst="rightBrace">
            <a:avLst/>
          </a:prstGeom>
          <a:ln w="2222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103"/>
          <p:cNvGrpSpPr/>
          <p:nvPr/>
        </p:nvGrpSpPr>
        <p:grpSpPr>
          <a:xfrm>
            <a:off x="1752600" y="1509932"/>
            <a:ext cx="1919066" cy="609600"/>
            <a:chOff x="6477002" y="2043332"/>
            <a:chExt cx="1919066" cy="609600"/>
          </a:xfrm>
        </p:grpSpPr>
        <p:cxnSp>
          <p:nvCxnSpPr>
            <p:cNvPr id="100" name="Straight Connector 99"/>
            <p:cNvCxnSpPr/>
            <p:nvPr/>
          </p:nvCxnSpPr>
          <p:spPr>
            <a:xfrm rot="5400000" flipH="1" flipV="1">
              <a:off x="7117758" y="1996436"/>
              <a:ext cx="1849" cy="128200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7726680" y="1417320"/>
              <a:ext cx="1849" cy="128200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0800000" flipV="1">
              <a:off x="6477002" y="2057400"/>
              <a:ext cx="609599" cy="57703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0800000" flipV="1">
              <a:off x="7737700" y="2043332"/>
              <a:ext cx="658368" cy="6096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9" name="Straight Arrow Connector 108"/>
          <p:cNvCxnSpPr/>
          <p:nvPr/>
        </p:nvCxnSpPr>
        <p:spPr>
          <a:xfrm rot="5400000" flipH="1" flipV="1">
            <a:off x="7430294" y="4228306"/>
            <a:ext cx="1143000" cy="1588"/>
          </a:xfrm>
          <a:prstGeom prst="straightConnector1">
            <a:avLst/>
          </a:prstGeom>
          <a:ln w="69850">
            <a:solidFill>
              <a:srgbClr val="FF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114"/>
          <p:cNvGrpSpPr/>
          <p:nvPr/>
        </p:nvGrpSpPr>
        <p:grpSpPr>
          <a:xfrm>
            <a:off x="7086600" y="4499802"/>
            <a:ext cx="1862554" cy="1111197"/>
            <a:chOff x="7086600" y="4499802"/>
            <a:chExt cx="1862554" cy="1111197"/>
          </a:xfrm>
        </p:grpSpPr>
        <p:grpSp>
          <p:nvGrpSpPr>
            <p:cNvPr id="30" name="Group 112"/>
            <p:cNvGrpSpPr/>
            <p:nvPr/>
          </p:nvGrpSpPr>
          <p:grpSpPr>
            <a:xfrm>
              <a:off x="8551058" y="4499802"/>
              <a:ext cx="398096" cy="870143"/>
              <a:chOff x="8551058" y="4499802"/>
              <a:chExt cx="398096" cy="870143"/>
            </a:xfrm>
          </p:grpSpPr>
          <p:sp>
            <p:nvSpPr>
              <p:cNvPr id="107" name="Left Brace 106"/>
              <p:cNvSpPr/>
              <p:nvPr/>
            </p:nvSpPr>
            <p:spPr>
              <a:xfrm rot="13423184">
                <a:off x="8551058" y="4499802"/>
                <a:ext cx="381000" cy="870143"/>
              </a:xfrm>
              <a:prstGeom prst="leftBrace">
                <a:avLst/>
              </a:prstGeom>
              <a:ln w="22225">
                <a:solidFill>
                  <a:srgbClr val="0000F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8610600" y="5029200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dx</a:t>
                </a:r>
                <a:endParaRPr lang="en-US" sz="1200" b="1" dirty="0"/>
              </a:p>
            </p:txBody>
          </p:sp>
        </p:grpSp>
        <p:grpSp>
          <p:nvGrpSpPr>
            <p:cNvPr id="34" name="Group 113"/>
            <p:cNvGrpSpPr/>
            <p:nvPr/>
          </p:nvGrpSpPr>
          <p:grpSpPr>
            <a:xfrm>
              <a:off x="7086600" y="5105400"/>
              <a:ext cx="1219200" cy="505599"/>
              <a:chOff x="7086600" y="5105400"/>
              <a:chExt cx="1219200" cy="505599"/>
            </a:xfrm>
          </p:grpSpPr>
          <p:sp>
            <p:nvSpPr>
              <p:cNvPr id="105" name="Right Brace 104"/>
              <p:cNvSpPr/>
              <p:nvPr/>
            </p:nvSpPr>
            <p:spPr>
              <a:xfrm rot="5400000">
                <a:off x="7467600" y="4724400"/>
                <a:ext cx="457200" cy="1219200"/>
              </a:xfrm>
              <a:prstGeom prst="rightBrace">
                <a:avLst/>
              </a:prstGeom>
              <a:ln w="22225">
                <a:solidFill>
                  <a:srgbClr val="0000F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7772400" y="5334000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dy</a:t>
                </a:r>
                <a:endParaRPr lang="en-US" sz="1200" b="1" dirty="0"/>
              </a:p>
            </p:txBody>
          </p:sp>
        </p:grpSp>
      </p:grpSp>
      <p:sp>
        <p:nvSpPr>
          <p:cNvPr id="74" name="Text Box 4"/>
          <p:cNvSpPr txBox="1">
            <a:spLocks noChangeArrowheads="1"/>
          </p:cNvSpPr>
          <p:nvPr/>
        </p:nvSpPr>
        <p:spPr bwMode="auto">
          <a:xfrm>
            <a:off x="5943600" y="1219200"/>
            <a:ext cx="2895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i="1" dirty="0" smtClean="0">
                <a:solidFill>
                  <a:srgbClr val="FF00FF"/>
                </a:solidFill>
              </a:rPr>
              <a:t>-Differential Surface Element</a:t>
            </a:r>
            <a:endParaRPr lang="en-US" sz="1600" b="1" i="1" dirty="0">
              <a:solidFill>
                <a:srgbClr val="FF00FF"/>
              </a:solidFill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34400" y="1198420"/>
            <a:ext cx="238125" cy="352425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1600200"/>
            <a:ext cx="1247775" cy="352425"/>
          </a:xfrm>
          <a:prstGeom prst="rect">
            <a:avLst/>
          </a:prstGeom>
          <a:noFill/>
        </p:spPr>
      </p:pic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7114310" y="1600200"/>
            <a:ext cx="3810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 Box 4"/>
          <p:cNvSpPr txBox="1">
            <a:spLocks noChangeArrowheads="1"/>
          </p:cNvSpPr>
          <p:nvPr/>
        </p:nvSpPr>
        <p:spPr bwMode="auto">
          <a:xfrm>
            <a:off x="5257800" y="2286000"/>
            <a:ext cx="236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i="1" dirty="0" smtClean="0">
                <a:solidFill>
                  <a:srgbClr val="FF00FF"/>
                </a:solidFill>
              </a:rPr>
              <a:t>Differential Surface area element (Magnitude)</a:t>
            </a:r>
            <a:endParaRPr lang="en-US" sz="1600" b="1" i="1" dirty="0">
              <a:solidFill>
                <a:srgbClr val="FF00FF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7543800" y="1600200"/>
            <a:ext cx="3810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 Box 4"/>
          <p:cNvSpPr txBox="1">
            <a:spLocks noChangeArrowheads="1"/>
          </p:cNvSpPr>
          <p:nvPr/>
        </p:nvSpPr>
        <p:spPr bwMode="auto">
          <a:xfrm>
            <a:off x="6781800" y="2819400"/>
            <a:ext cx="2362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i="1" dirty="0" smtClean="0">
                <a:solidFill>
                  <a:srgbClr val="FF00FF"/>
                </a:solidFill>
              </a:rPr>
              <a:t>Unit vector normal to </a:t>
            </a:r>
            <a:r>
              <a:rPr lang="en-US" sz="1600" b="1" i="1" dirty="0" err="1" smtClean="0">
                <a:solidFill>
                  <a:srgbClr val="FF00FF"/>
                </a:solidFill>
              </a:rPr>
              <a:t>ds</a:t>
            </a:r>
            <a:endParaRPr lang="en-US" sz="1600" b="1" i="1" dirty="0">
              <a:solidFill>
                <a:srgbClr val="FF00FF"/>
              </a:solidFill>
            </a:endParaRPr>
          </a:p>
        </p:txBody>
      </p:sp>
      <p:cxnSp>
        <p:nvCxnSpPr>
          <p:cNvPr id="98" name="Straight Arrow Connector 97"/>
          <p:cNvCxnSpPr>
            <a:stCxn id="84" idx="4"/>
          </p:cNvCxnSpPr>
          <p:nvPr/>
        </p:nvCxnSpPr>
        <p:spPr>
          <a:xfrm rot="5400000">
            <a:off x="6852805" y="1910195"/>
            <a:ext cx="381000" cy="523010"/>
          </a:xfrm>
          <a:prstGeom prst="straightConnector1">
            <a:avLst/>
          </a:prstGeom>
          <a:ln w="317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92" idx="4"/>
            <a:endCxn id="93" idx="0"/>
          </p:cNvCxnSpPr>
          <p:nvPr/>
        </p:nvCxnSpPr>
        <p:spPr>
          <a:xfrm rot="16200000" flipH="1">
            <a:off x="7429500" y="2286000"/>
            <a:ext cx="838200" cy="228600"/>
          </a:xfrm>
          <a:prstGeom prst="straightConnector1">
            <a:avLst/>
          </a:prstGeom>
          <a:ln w="317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5334000"/>
            <a:ext cx="238125" cy="304800"/>
          </a:xfrm>
          <a:prstGeom prst="rect">
            <a:avLst/>
          </a:prstGeom>
          <a:noFill/>
        </p:spPr>
      </p:pic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4343400"/>
            <a:ext cx="247650" cy="333375"/>
          </a:xfrm>
          <a:prstGeom prst="rect">
            <a:avLst/>
          </a:prstGeom>
          <a:noFill/>
        </p:spPr>
      </p:pic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638" name="Picture 1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3400" y="3886200"/>
            <a:ext cx="228600" cy="304800"/>
          </a:xfrm>
          <a:prstGeom prst="rect">
            <a:avLst/>
          </a:prstGeom>
          <a:noFill/>
        </p:spPr>
      </p:pic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640" name="Picture 16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5334000"/>
            <a:ext cx="1485900" cy="352425"/>
          </a:xfrm>
          <a:prstGeom prst="rect">
            <a:avLst/>
          </a:prstGeom>
          <a:noFill/>
        </p:spPr>
      </p:pic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643" name="Picture 19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3505200"/>
            <a:ext cx="1495425" cy="381000"/>
          </a:xfrm>
          <a:prstGeom prst="rect">
            <a:avLst/>
          </a:prstGeom>
          <a:noFill/>
        </p:spPr>
      </p:pic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646" name="Picture 2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3276600"/>
            <a:ext cx="1476375" cy="352425"/>
          </a:xfrm>
          <a:prstGeom prst="rect">
            <a:avLst/>
          </a:prstGeom>
          <a:noFill/>
        </p:spPr>
      </p:pic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47 -0.02775 L 0.12153 0.3163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2461E-6 L 0.57847 0.4350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" y="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84" grpId="0" animBg="1"/>
      <p:bldP spid="91" grpId="0"/>
      <p:bldP spid="92" grpId="0" animBg="1"/>
      <p:bldP spid="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9" y="-5866"/>
            <a:ext cx="5651491" cy="686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 descr="Fr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38212"/>
            <a:ext cx="91440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Fr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7"/>
            <a:ext cx="8229600" cy="26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KCE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9" name="Picture 8" descr="SNS 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67400"/>
            <a:ext cx="990600" cy="990600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66800" y="457200"/>
            <a:ext cx="419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0033CC"/>
                </a:solidFill>
              </a:rPr>
              <a:t>Cylindrical Coordinate Systems</a:t>
            </a:r>
            <a:endParaRPr lang="en-US" sz="2400" b="1" i="1" dirty="0">
              <a:solidFill>
                <a:srgbClr val="0033CC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91835" y="3490751"/>
            <a:ext cx="3124200" cy="2178"/>
          </a:xfrm>
          <a:prstGeom prst="straightConnector1">
            <a:avLst/>
          </a:prstGeom>
          <a:ln w="317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>
            <a:off x="381395" y="3500323"/>
            <a:ext cx="3345081" cy="2035"/>
          </a:xfrm>
          <a:prstGeom prst="straightConnector1">
            <a:avLst/>
          </a:prstGeom>
          <a:ln w="317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036058" y="2340880"/>
            <a:ext cx="2050256" cy="2195209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539835" y="3325090"/>
            <a:ext cx="357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0</a:t>
            </a:r>
            <a:r>
              <a:rPr lang="en-US" sz="1600" b="1" baseline="30000" dirty="0" smtClean="0"/>
              <a:t>0</a:t>
            </a:r>
            <a:endParaRPr lang="en-US" sz="1600" b="1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1828800" y="152400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90</a:t>
            </a:r>
            <a:r>
              <a:rPr lang="en-US" sz="1600" b="1" baseline="30000" dirty="0" smtClean="0"/>
              <a:t>0</a:t>
            </a:r>
            <a:endParaRPr lang="en-US" sz="1600" b="1" baseline="30000" dirty="0"/>
          </a:p>
        </p:txBody>
      </p:sp>
      <p:sp>
        <p:nvSpPr>
          <p:cNvPr id="23" name="TextBox 22"/>
          <p:cNvSpPr txBox="1"/>
          <p:nvPr/>
        </p:nvSpPr>
        <p:spPr>
          <a:xfrm>
            <a:off x="13850" y="3304310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180</a:t>
            </a:r>
            <a:r>
              <a:rPr lang="en-US" sz="1600" b="1" baseline="30000" dirty="0" smtClean="0"/>
              <a:t>0</a:t>
            </a:r>
            <a:endParaRPr lang="en-US" sz="1600" b="1" baseline="30000" dirty="0"/>
          </a:p>
        </p:txBody>
      </p:sp>
      <p:sp>
        <p:nvSpPr>
          <p:cNvPr id="24" name="TextBox 23"/>
          <p:cNvSpPr txBox="1"/>
          <p:nvPr/>
        </p:nvSpPr>
        <p:spPr>
          <a:xfrm>
            <a:off x="1766455" y="5181600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270</a:t>
            </a:r>
            <a:r>
              <a:rPr lang="en-US" sz="1600" b="1" baseline="30000" dirty="0" smtClean="0"/>
              <a:t>0</a:t>
            </a:r>
            <a:endParaRPr lang="en-US" sz="1600" b="1" baseline="30000" dirty="0"/>
          </a:p>
        </p:txBody>
      </p:sp>
      <p:grpSp>
        <p:nvGrpSpPr>
          <p:cNvPr id="4" name="Group 34"/>
          <p:cNvGrpSpPr/>
          <p:nvPr/>
        </p:nvGrpSpPr>
        <p:grpSpPr>
          <a:xfrm>
            <a:off x="2057400" y="2590800"/>
            <a:ext cx="728661" cy="914401"/>
            <a:chOff x="2057400" y="2590800"/>
            <a:chExt cx="728661" cy="914401"/>
          </a:xfrm>
        </p:grpSpPr>
        <p:cxnSp>
          <p:nvCxnSpPr>
            <p:cNvPr id="19" name="Straight Connector 18"/>
            <p:cNvCxnSpPr>
              <a:endCxn id="16" idx="7"/>
            </p:cNvCxnSpPr>
            <p:nvPr/>
          </p:nvCxnSpPr>
          <p:spPr>
            <a:xfrm rot="5400000" flipH="1" flipV="1">
              <a:off x="2000311" y="2719451"/>
              <a:ext cx="842839" cy="728661"/>
            </a:xfrm>
            <a:prstGeom prst="line">
              <a:avLst/>
            </a:prstGeom>
            <a:ln w="31750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286000" y="2590800"/>
              <a:ext cx="2760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r</a:t>
              </a:r>
              <a:endParaRPr lang="en-US" sz="2000" b="1" dirty="0"/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1" name="Group 36"/>
          <p:cNvGrpSpPr/>
          <p:nvPr/>
        </p:nvGrpSpPr>
        <p:grpSpPr>
          <a:xfrm>
            <a:off x="2701635" y="2348345"/>
            <a:ext cx="692010" cy="408710"/>
            <a:chOff x="2701635" y="2348345"/>
            <a:chExt cx="692010" cy="408710"/>
          </a:xfrm>
        </p:grpSpPr>
        <p:sp>
          <p:nvSpPr>
            <p:cNvPr id="20" name="Oval 19"/>
            <p:cNvSpPr/>
            <p:nvPr/>
          </p:nvSpPr>
          <p:spPr>
            <a:xfrm>
              <a:off x="2701635" y="2604655"/>
              <a:ext cx="152400" cy="1524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70910" y="2348345"/>
              <a:ext cx="6227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(r,</a:t>
              </a:r>
              <a:r>
                <a:rPr lang="el-GR" sz="2000" b="1" dirty="0" smtClean="0"/>
                <a:t>θ</a:t>
              </a:r>
              <a:r>
                <a:rPr lang="en-US" sz="2000" b="1" dirty="0" smtClean="0"/>
                <a:t>)</a:t>
              </a:r>
              <a:endParaRPr lang="en-US" sz="2000" b="1" dirty="0"/>
            </a:p>
          </p:txBody>
        </p:sp>
      </p:grp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3" name="Group 35"/>
          <p:cNvGrpSpPr/>
          <p:nvPr/>
        </p:nvGrpSpPr>
        <p:grpSpPr>
          <a:xfrm>
            <a:off x="2133600" y="3124200"/>
            <a:ext cx="690700" cy="533400"/>
            <a:chOff x="2133600" y="3124200"/>
            <a:chExt cx="690700" cy="533400"/>
          </a:xfrm>
        </p:grpSpPr>
        <p:sp>
          <p:nvSpPr>
            <p:cNvPr id="33" name="Rectangle 32"/>
            <p:cNvSpPr/>
            <p:nvPr/>
          </p:nvSpPr>
          <p:spPr>
            <a:xfrm>
              <a:off x="2514600" y="3124200"/>
              <a:ext cx="309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θ</a:t>
              </a:r>
              <a:endParaRPr lang="en-US" dirty="0"/>
            </a:p>
          </p:txBody>
        </p:sp>
        <p:sp>
          <p:nvSpPr>
            <p:cNvPr id="34" name="Arc 33"/>
            <p:cNvSpPr/>
            <p:nvPr/>
          </p:nvSpPr>
          <p:spPr>
            <a:xfrm>
              <a:off x="2133600" y="3200400"/>
              <a:ext cx="381000" cy="457200"/>
            </a:xfrm>
            <a:prstGeom prst="arc">
              <a:avLst>
                <a:gd name="adj1" fmla="val 16200000"/>
                <a:gd name="adj2" fmla="val 738487"/>
              </a:avLst>
            </a:prstGeom>
            <a:ln w="34925">
              <a:solidFill>
                <a:srgbClr val="C00000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143000"/>
            <a:ext cx="3657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143000"/>
            <a:ext cx="286092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 descr="Fra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Fra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55797"/>
            <a:ext cx="8229600" cy="26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CE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8" name="Picture 7" descr="SNS lo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67400"/>
            <a:ext cx="990600" cy="990600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66800" y="457200"/>
            <a:ext cx="571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0033CC"/>
                </a:solidFill>
              </a:rPr>
              <a:t>Cylindrical Coordinate Systems</a:t>
            </a:r>
            <a:endParaRPr lang="en-US" sz="2400" b="1" i="1" dirty="0">
              <a:solidFill>
                <a:srgbClr val="0033CC"/>
              </a:solidFill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600200"/>
            <a:ext cx="2819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7"/>
            <a:ext cx="8229600" cy="26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KCE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9" name="Picture 8" descr="SNS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7400"/>
            <a:ext cx="990600" cy="990600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66800" y="457200"/>
            <a:ext cx="419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0033CC"/>
                </a:solidFill>
              </a:rPr>
              <a:t>Cylindrical Coordinate Systems</a:t>
            </a:r>
            <a:endParaRPr lang="en-US" sz="2400" b="1" i="1" dirty="0">
              <a:solidFill>
                <a:srgbClr val="0033CC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2058194" y="2513806"/>
            <a:ext cx="2590006" cy="79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 flipH="1" flipV="1">
            <a:off x="3352800" y="3810000"/>
            <a:ext cx="2590006" cy="79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-2700000" flipH="1" flipV="1">
            <a:off x="1144983" y="4725589"/>
            <a:ext cx="2590006" cy="79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50"/>
          <p:cNvGrpSpPr/>
          <p:nvPr/>
        </p:nvGrpSpPr>
        <p:grpSpPr>
          <a:xfrm>
            <a:off x="1980406" y="1295400"/>
            <a:ext cx="2745582" cy="4003965"/>
            <a:chOff x="1980406" y="1295400"/>
            <a:chExt cx="2745582" cy="4003965"/>
          </a:xfrm>
        </p:grpSpPr>
        <p:sp>
          <p:nvSpPr>
            <p:cNvPr id="25" name="Arc 24"/>
            <p:cNvSpPr/>
            <p:nvPr/>
          </p:nvSpPr>
          <p:spPr>
            <a:xfrm rot="10800000">
              <a:off x="1981200" y="1295400"/>
              <a:ext cx="2743200" cy="1219200"/>
            </a:xfrm>
            <a:prstGeom prst="arc">
              <a:avLst>
                <a:gd name="adj1" fmla="val 9581226"/>
                <a:gd name="adj2" fmla="val 1168387"/>
              </a:avLst>
            </a:prstGeom>
            <a:ln w="317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>
              <a:off x="495300" y="3390900"/>
              <a:ext cx="2971800" cy="1588"/>
            </a:xfrm>
            <a:prstGeom prst="line">
              <a:avLst/>
            </a:prstGeom>
            <a:ln w="317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3239294" y="3390106"/>
              <a:ext cx="2971800" cy="1588"/>
            </a:xfrm>
            <a:prstGeom prst="line">
              <a:avLst/>
            </a:prstGeom>
            <a:ln w="317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Arc 32"/>
            <p:cNvSpPr/>
            <p:nvPr/>
          </p:nvSpPr>
          <p:spPr>
            <a:xfrm rot="10800000">
              <a:off x="1981200" y="4308765"/>
              <a:ext cx="2743200" cy="990600"/>
            </a:xfrm>
            <a:prstGeom prst="arc">
              <a:avLst>
                <a:gd name="adj1" fmla="val 10976795"/>
                <a:gd name="adj2" fmla="val 0"/>
              </a:avLst>
            </a:prstGeom>
            <a:ln w="317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>
              <a:stCxn id="25" idx="2"/>
            </p:cNvCxnSpPr>
            <p:nvPr/>
          </p:nvCxnSpPr>
          <p:spPr>
            <a:xfrm rot="16200000" flipH="1">
              <a:off x="1899187" y="1905736"/>
              <a:ext cx="761320" cy="794"/>
            </a:xfrm>
            <a:prstGeom prst="line">
              <a:avLst/>
            </a:prstGeom>
            <a:ln w="317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4039336" y="1904264"/>
              <a:ext cx="760527" cy="0"/>
            </a:xfrm>
            <a:prstGeom prst="line">
              <a:avLst/>
            </a:prstGeom>
            <a:ln w="317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953294" y="3743396"/>
              <a:ext cx="2819400" cy="1588"/>
            </a:xfrm>
            <a:prstGeom prst="line">
              <a:avLst/>
            </a:prstGeom>
            <a:ln w="317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2934494" y="3743396"/>
              <a:ext cx="2819400" cy="1588"/>
            </a:xfrm>
            <a:prstGeom prst="line">
              <a:avLst/>
            </a:prstGeom>
            <a:ln w="317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Connector 46"/>
          <p:cNvCxnSpPr/>
          <p:nvPr/>
        </p:nvCxnSpPr>
        <p:spPr>
          <a:xfrm>
            <a:off x="3352800" y="3809405"/>
            <a:ext cx="838200" cy="381595"/>
          </a:xfrm>
          <a:prstGeom prst="line">
            <a:avLst/>
          </a:prstGeom>
          <a:ln w="317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 flipH="1" flipV="1">
            <a:off x="3276600" y="3276600"/>
            <a:ext cx="1828800" cy="1"/>
          </a:xfrm>
          <a:prstGeom prst="line">
            <a:avLst/>
          </a:prstGeom>
          <a:ln w="317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295400" y="54864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5867400" y="3616035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</a:t>
            </a:r>
            <a:endParaRPr lang="en-US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352800" y="106680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z</a:t>
            </a:r>
            <a:endParaRPr 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048000" y="35052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</a:t>
            </a:r>
            <a:endParaRPr lang="en-US" b="1" dirty="0"/>
          </a:p>
        </p:txBody>
      </p:sp>
      <p:grpSp>
        <p:nvGrpSpPr>
          <p:cNvPr id="13" name="Group 65"/>
          <p:cNvGrpSpPr/>
          <p:nvPr/>
        </p:nvGrpSpPr>
        <p:grpSpPr>
          <a:xfrm>
            <a:off x="3138054" y="3657600"/>
            <a:ext cx="622307" cy="556367"/>
            <a:chOff x="3138054" y="3657600"/>
            <a:chExt cx="622307" cy="556367"/>
          </a:xfrm>
        </p:grpSpPr>
        <p:sp>
          <p:nvSpPr>
            <p:cNvPr id="57" name="Arc 56"/>
            <p:cNvSpPr/>
            <p:nvPr/>
          </p:nvSpPr>
          <p:spPr>
            <a:xfrm rot="10800000">
              <a:off x="3138054" y="3657600"/>
              <a:ext cx="622307" cy="533400"/>
            </a:xfrm>
            <a:prstGeom prst="arc">
              <a:avLst>
                <a:gd name="adj1" fmla="val 11430924"/>
                <a:gd name="adj2" fmla="val 20925003"/>
              </a:avLst>
            </a:prstGeom>
            <a:ln w="34925">
              <a:solidFill>
                <a:srgbClr val="FF6600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255820" y="3844635"/>
              <a:ext cx="341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Ø</a:t>
              </a:r>
              <a:endParaRPr lang="en-US" b="1" dirty="0"/>
            </a:p>
          </p:txBody>
        </p:sp>
      </p:grpSp>
      <p:grpSp>
        <p:nvGrpSpPr>
          <p:cNvPr id="14" name="Group 67"/>
          <p:cNvGrpSpPr/>
          <p:nvPr/>
        </p:nvGrpSpPr>
        <p:grpSpPr>
          <a:xfrm>
            <a:off x="3352800" y="1835725"/>
            <a:ext cx="838200" cy="526475"/>
            <a:chOff x="3352800" y="1835725"/>
            <a:chExt cx="838200" cy="526475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3352800" y="1981200"/>
              <a:ext cx="838200" cy="381000"/>
            </a:xfrm>
            <a:prstGeom prst="line">
              <a:avLst/>
            </a:prstGeom>
            <a:ln w="317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3595255" y="1835725"/>
              <a:ext cx="266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</a:t>
              </a:r>
              <a:endParaRPr lang="en-US" b="1" dirty="0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3886200" y="297180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z</a:t>
            </a:r>
            <a:endParaRPr lang="en-US" b="1" dirty="0"/>
          </a:p>
        </p:txBody>
      </p:sp>
      <p:sp>
        <p:nvSpPr>
          <p:cNvPr id="70" name="Oval 69"/>
          <p:cNvSpPr/>
          <p:nvPr/>
        </p:nvSpPr>
        <p:spPr>
          <a:xfrm>
            <a:off x="4080165" y="2299855"/>
            <a:ext cx="152400" cy="152400"/>
          </a:xfrm>
          <a:prstGeom prst="ellipse">
            <a:avLst/>
          </a:prstGeom>
          <a:noFill/>
          <a:ln w="222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5" name="Group 73"/>
          <p:cNvGrpSpPr/>
          <p:nvPr/>
        </p:nvGrpSpPr>
        <p:grpSpPr>
          <a:xfrm>
            <a:off x="4149440" y="2355275"/>
            <a:ext cx="1449530" cy="789710"/>
            <a:chOff x="4149440" y="2355275"/>
            <a:chExt cx="1449530" cy="789710"/>
          </a:xfrm>
        </p:grpSpPr>
        <p:cxnSp>
          <p:nvCxnSpPr>
            <p:cNvPr id="72" name="Straight Arrow Connector 71"/>
            <p:cNvCxnSpPr/>
            <p:nvPr/>
          </p:nvCxnSpPr>
          <p:spPr>
            <a:xfrm rot="16200000" flipH="1">
              <a:off x="4440385" y="2064330"/>
              <a:ext cx="595745" cy="1177635"/>
            </a:xfrm>
            <a:prstGeom prst="straightConnector1">
              <a:avLst/>
            </a:prstGeom>
            <a:ln w="3175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5" name="Picture 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13220" y="2763985"/>
              <a:ext cx="285750" cy="381000"/>
            </a:xfrm>
            <a:prstGeom prst="rect">
              <a:avLst/>
            </a:prstGeom>
            <a:noFill/>
          </p:spPr>
        </p:pic>
      </p:grp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6" name="Group 79"/>
          <p:cNvGrpSpPr/>
          <p:nvPr/>
        </p:nvGrpSpPr>
        <p:grpSpPr>
          <a:xfrm>
            <a:off x="4232565" y="1524000"/>
            <a:ext cx="1577685" cy="852055"/>
            <a:chOff x="4232565" y="1524000"/>
            <a:chExt cx="1577685" cy="852055"/>
          </a:xfrm>
        </p:grpSpPr>
        <p:cxnSp>
          <p:nvCxnSpPr>
            <p:cNvPr id="76" name="Straight Arrow Connector 75"/>
            <p:cNvCxnSpPr>
              <a:stCxn id="70" idx="6"/>
            </p:cNvCxnSpPr>
            <p:nvPr/>
          </p:nvCxnSpPr>
          <p:spPr>
            <a:xfrm flipV="1">
              <a:off x="4232565" y="1752600"/>
              <a:ext cx="1177635" cy="623455"/>
            </a:xfrm>
            <a:prstGeom prst="straightConnector1">
              <a:avLst/>
            </a:prstGeom>
            <a:ln w="31750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86400" y="1524000"/>
              <a:ext cx="323850" cy="409575"/>
            </a:xfrm>
            <a:prstGeom prst="rect">
              <a:avLst/>
            </a:prstGeom>
            <a:noFill/>
          </p:spPr>
        </p:pic>
      </p:grp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7" name="Group 87"/>
          <p:cNvGrpSpPr/>
          <p:nvPr/>
        </p:nvGrpSpPr>
        <p:grpSpPr>
          <a:xfrm>
            <a:off x="4183281" y="1066800"/>
            <a:ext cx="360144" cy="1296194"/>
            <a:chOff x="4183281" y="1066800"/>
            <a:chExt cx="360144" cy="1296194"/>
          </a:xfrm>
        </p:grpSpPr>
        <p:cxnSp>
          <p:nvCxnSpPr>
            <p:cNvPr id="84" name="Straight Arrow Connector 83"/>
            <p:cNvCxnSpPr/>
            <p:nvPr/>
          </p:nvCxnSpPr>
          <p:spPr>
            <a:xfrm rot="5400000" flipH="1" flipV="1">
              <a:off x="3612575" y="1790700"/>
              <a:ext cx="1143000" cy="1588"/>
            </a:xfrm>
            <a:prstGeom prst="straightConnector1">
              <a:avLst/>
            </a:prstGeom>
            <a:ln w="3175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67200" y="1066800"/>
              <a:ext cx="276225" cy="381000"/>
            </a:xfrm>
            <a:prstGeom prst="rect">
              <a:avLst/>
            </a:prstGeom>
            <a:noFill/>
          </p:spPr>
        </p:pic>
      </p:grp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209800"/>
            <a:ext cx="2952750" cy="466725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7"/>
            <a:ext cx="8229600" cy="26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KCE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9" name="Picture 8" descr="SNS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7400"/>
            <a:ext cx="990600" cy="9906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1036229" y="2552106"/>
            <a:ext cx="2667000" cy="11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H="1" flipV="1">
            <a:off x="2360217" y="3886200"/>
            <a:ext cx="2590006" cy="79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304801" y="3886760"/>
            <a:ext cx="2058589" cy="1371039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51054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874817" y="3692235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403770" y="106680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z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055417" y="35814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</a:t>
            </a:r>
            <a:endParaRPr lang="en-US" b="1" dirty="0"/>
          </a:p>
        </p:txBody>
      </p:sp>
      <p:sp>
        <p:nvSpPr>
          <p:cNvPr id="23" name="Arc 22"/>
          <p:cNvSpPr/>
          <p:nvPr/>
        </p:nvSpPr>
        <p:spPr>
          <a:xfrm rot="4136151">
            <a:off x="2190562" y="3914767"/>
            <a:ext cx="1154799" cy="1717965"/>
          </a:xfrm>
          <a:prstGeom prst="arc">
            <a:avLst>
              <a:gd name="adj1" fmla="val 17774078"/>
              <a:gd name="adj2" fmla="val 3676953"/>
            </a:avLst>
          </a:prstGeom>
          <a:ln w="31750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4136151">
            <a:off x="2507474" y="4456099"/>
            <a:ext cx="1087991" cy="1622373"/>
          </a:xfrm>
          <a:prstGeom prst="arc">
            <a:avLst>
              <a:gd name="adj1" fmla="val 16399661"/>
              <a:gd name="adj2" fmla="val 4610105"/>
            </a:avLst>
          </a:prstGeom>
          <a:ln w="31750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54"/>
          <p:cNvGrpSpPr/>
          <p:nvPr/>
        </p:nvGrpSpPr>
        <p:grpSpPr>
          <a:xfrm>
            <a:off x="2381250" y="3886200"/>
            <a:ext cx="457200" cy="1447800"/>
            <a:chOff x="4114800" y="3810000"/>
            <a:chExt cx="457200" cy="1447800"/>
          </a:xfrm>
        </p:grpSpPr>
        <p:cxnSp>
          <p:nvCxnSpPr>
            <p:cNvPr id="29" name="Straight Arrow Connector 28"/>
            <p:cNvCxnSpPr/>
            <p:nvPr/>
          </p:nvCxnSpPr>
          <p:spPr>
            <a:xfrm rot="16200000" flipH="1">
              <a:off x="3619500" y="4305300"/>
              <a:ext cx="1447800" cy="457200"/>
            </a:xfrm>
            <a:prstGeom prst="straightConnector1">
              <a:avLst/>
            </a:prstGeom>
            <a:ln w="19050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4191000" y="4648200"/>
              <a:ext cx="2487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r</a:t>
              </a:r>
              <a:endParaRPr lang="en-US" sz="1400" b="1" dirty="0"/>
            </a:p>
          </p:txBody>
        </p:sp>
      </p:grpSp>
      <p:grpSp>
        <p:nvGrpSpPr>
          <p:cNvPr id="11" name="Group 55"/>
          <p:cNvGrpSpPr/>
          <p:nvPr/>
        </p:nvGrpSpPr>
        <p:grpSpPr>
          <a:xfrm>
            <a:off x="1981200" y="3872340"/>
            <a:ext cx="561974" cy="1918862"/>
            <a:chOff x="3705225" y="3796140"/>
            <a:chExt cx="561974" cy="1918862"/>
          </a:xfrm>
        </p:grpSpPr>
        <p:cxnSp>
          <p:nvCxnSpPr>
            <p:cNvPr id="33" name="Straight Arrow Connector 32"/>
            <p:cNvCxnSpPr/>
            <p:nvPr/>
          </p:nvCxnSpPr>
          <p:spPr>
            <a:xfrm rot="16200000" flipH="1">
              <a:off x="3217716" y="4665518"/>
              <a:ext cx="1918862" cy="180105"/>
            </a:xfrm>
            <a:prstGeom prst="straightConnector1">
              <a:avLst/>
            </a:prstGeom>
            <a:ln w="19050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3705225" y="4648200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r + dr</a:t>
              </a:r>
              <a:endParaRPr lang="en-US" sz="1200" b="1" dirty="0"/>
            </a:p>
          </p:txBody>
        </p:sp>
      </p:grpSp>
      <p:cxnSp>
        <p:nvCxnSpPr>
          <p:cNvPr id="66" name="Straight Arrow Connector 65"/>
          <p:cNvCxnSpPr/>
          <p:nvPr/>
        </p:nvCxnSpPr>
        <p:spPr>
          <a:xfrm rot="16200000" flipH="1">
            <a:off x="2057400" y="4191000"/>
            <a:ext cx="1752600" cy="1143000"/>
          </a:xfrm>
          <a:prstGeom prst="straightConnector1">
            <a:avLst/>
          </a:prstGeom>
          <a:ln w="254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362200" y="3886200"/>
            <a:ext cx="1447800" cy="1371600"/>
          </a:xfrm>
          <a:prstGeom prst="straightConnector1">
            <a:avLst/>
          </a:prstGeom>
          <a:ln w="254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Arc 70"/>
          <p:cNvSpPr/>
          <p:nvPr/>
        </p:nvSpPr>
        <p:spPr>
          <a:xfrm rot="9190237">
            <a:off x="1850346" y="3537880"/>
            <a:ext cx="1099907" cy="1033139"/>
          </a:xfrm>
          <a:prstGeom prst="arc">
            <a:avLst>
              <a:gd name="adj1" fmla="val 14363567"/>
              <a:gd name="adj2" fmla="val 491738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solid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1504950" y="4400550"/>
            <a:ext cx="587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Ø + dØ</a:t>
            </a:r>
            <a:endParaRPr lang="en-US" sz="1100" b="1" dirty="0"/>
          </a:p>
        </p:txBody>
      </p:sp>
      <p:sp>
        <p:nvSpPr>
          <p:cNvPr id="73" name="Rectangle 72"/>
          <p:cNvSpPr/>
          <p:nvPr/>
        </p:nvSpPr>
        <p:spPr>
          <a:xfrm>
            <a:off x="2057400" y="4143375"/>
            <a:ext cx="28084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/>
              <a:t>Ø</a:t>
            </a:r>
            <a:endParaRPr lang="en-US" sz="1100" dirty="0"/>
          </a:p>
        </p:txBody>
      </p:sp>
      <p:sp>
        <p:nvSpPr>
          <p:cNvPr id="75" name="Arc 74"/>
          <p:cNvSpPr/>
          <p:nvPr/>
        </p:nvSpPr>
        <p:spPr>
          <a:xfrm rot="8226201">
            <a:off x="1941543" y="3313143"/>
            <a:ext cx="914400" cy="914400"/>
          </a:xfrm>
          <a:prstGeom prst="arc">
            <a:avLst>
              <a:gd name="adj1" fmla="val 17308648"/>
              <a:gd name="adj2" fmla="val 21498068"/>
            </a:avLst>
          </a:prstGeom>
          <a:ln w="254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/>
          <p:nvPr/>
        </p:nvCxnSpPr>
        <p:spPr>
          <a:xfrm rot="5400000" flipH="1" flipV="1">
            <a:off x="2247503" y="3696097"/>
            <a:ext cx="3124994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 flipH="1" flipV="1">
            <a:off x="2466974" y="4466432"/>
            <a:ext cx="2076452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 flipH="1" flipV="1">
            <a:off x="1737272" y="3707563"/>
            <a:ext cx="3023235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2362200" y="2667000"/>
            <a:ext cx="1174449" cy="374002"/>
          </a:xfrm>
          <a:prstGeom prst="straightConnector1">
            <a:avLst/>
          </a:prstGeom>
          <a:ln w="25400">
            <a:solidFill>
              <a:srgbClr val="0033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2362200" y="2667000"/>
            <a:ext cx="895350" cy="600079"/>
          </a:xfrm>
          <a:prstGeom prst="straightConnector1">
            <a:avLst/>
          </a:prstGeom>
          <a:ln w="25400">
            <a:solidFill>
              <a:srgbClr val="0033CC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69" idx="0"/>
          </p:cNvCxnSpPr>
          <p:nvPr/>
        </p:nvCxnSpPr>
        <p:spPr>
          <a:xfrm>
            <a:off x="2362200" y="1600200"/>
            <a:ext cx="1126637" cy="378553"/>
          </a:xfrm>
          <a:prstGeom prst="straightConnector1">
            <a:avLst/>
          </a:prstGeom>
          <a:ln w="25400">
            <a:solidFill>
              <a:srgbClr val="0033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69" idx="2"/>
          </p:cNvCxnSpPr>
          <p:nvPr/>
        </p:nvCxnSpPr>
        <p:spPr>
          <a:xfrm>
            <a:off x="2376055" y="1614055"/>
            <a:ext cx="862445" cy="586219"/>
          </a:xfrm>
          <a:prstGeom prst="straightConnector1">
            <a:avLst/>
          </a:prstGeom>
          <a:ln w="25400">
            <a:solidFill>
              <a:srgbClr val="0033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276600" y="3276600"/>
            <a:ext cx="228600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endCxn id="69" idx="2"/>
          </p:cNvCxnSpPr>
          <p:nvPr/>
        </p:nvCxnSpPr>
        <p:spPr>
          <a:xfrm rot="16200000" flipV="1">
            <a:off x="2693013" y="2745762"/>
            <a:ext cx="1090975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Arc 52"/>
          <p:cNvSpPr/>
          <p:nvPr/>
        </p:nvSpPr>
        <p:spPr>
          <a:xfrm rot="5400000">
            <a:off x="2919413" y="2662242"/>
            <a:ext cx="676273" cy="533400"/>
          </a:xfrm>
          <a:prstGeom prst="arc">
            <a:avLst>
              <a:gd name="adj1" fmla="val 17698658"/>
              <a:gd name="adj2" fmla="val 0"/>
            </a:avLst>
          </a:prstGeom>
          <a:ln w="31750">
            <a:solidFill>
              <a:srgbClr val="00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 rot="5400000">
            <a:off x="3314700" y="2933700"/>
            <a:ext cx="457200" cy="533400"/>
          </a:xfrm>
          <a:prstGeom prst="arc">
            <a:avLst>
              <a:gd name="adj1" fmla="val 16139587"/>
              <a:gd name="adj2" fmla="val 954454"/>
            </a:avLst>
          </a:prstGeom>
          <a:ln w="3492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 rot="5400000" flipH="1" flipV="1">
            <a:off x="3290455" y="2667000"/>
            <a:ext cx="1066800" cy="158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 flipH="1" flipV="1">
            <a:off x="2972594" y="2513806"/>
            <a:ext cx="1066800" cy="1588"/>
          </a:xfrm>
          <a:prstGeom prst="line">
            <a:avLst/>
          </a:prstGeom>
          <a:ln w="31750">
            <a:solidFill>
              <a:srgbClr val="00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67" idx="2"/>
          </p:cNvCxnSpPr>
          <p:nvPr/>
        </p:nvCxnSpPr>
        <p:spPr>
          <a:xfrm>
            <a:off x="3200400" y="2209800"/>
            <a:ext cx="310028" cy="150657"/>
          </a:xfrm>
          <a:prstGeom prst="line">
            <a:avLst/>
          </a:prstGeom>
          <a:ln w="3492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Arc 66"/>
          <p:cNvSpPr/>
          <p:nvPr/>
        </p:nvSpPr>
        <p:spPr>
          <a:xfrm rot="5400000">
            <a:off x="3314700" y="1866900"/>
            <a:ext cx="457200" cy="533400"/>
          </a:xfrm>
          <a:prstGeom prst="arc">
            <a:avLst>
              <a:gd name="adj1" fmla="val 16139587"/>
              <a:gd name="adj2" fmla="val 494696"/>
            </a:avLst>
          </a:prstGeom>
          <a:ln w="3492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c 68"/>
          <p:cNvSpPr/>
          <p:nvPr/>
        </p:nvSpPr>
        <p:spPr>
          <a:xfrm rot="5400000">
            <a:off x="2900363" y="1595437"/>
            <a:ext cx="676273" cy="533400"/>
          </a:xfrm>
          <a:prstGeom prst="arc">
            <a:avLst>
              <a:gd name="adj1" fmla="val 17698658"/>
              <a:gd name="adj2" fmla="val 0"/>
            </a:avLst>
          </a:prstGeom>
          <a:ln w="3492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/>
          <p:cNvCxnSpPr>
            <a:stCxn id="69" idx="0"/>
          </p:cNvCxnSpPr>
          <p:nvPr/>
        </p:nvCxnSpPr>
        <p:spPr>
          <a:xfrm rot="16200000" flipH="1">
            <a:off x="3571994" y="1895595"/>
            <a:ext cx="154847" cy="321162"/>
          </a:xfrm>
          <a:prstGeom prst="line">
            <a:avLst/>
          </a:prstGeom>
          <a:ln w="3492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2133600" y="2514600"/>
            <a:ext cx="256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z</a:t>
            </a:r>
            <a:endParaRPr lang="en-US" sz="14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1828800" y="1447800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z + dz</a:t>
            </a:r>
            <a:endParaRPr lang="en-US" sz="1400" b="1" dirty="0"/>
          </a:p>
        </p:txBody>
      </p:sp>
      <p:cxnSp>
        <p:nvCxnSpPr>
          <p:cNvPr id="114" name="Straight Connector 113"/>
          <p:cNvCxnSpPr/>
          <p:nvPr/>
        </p:nvCxnSpPr>
        <p:spPr>
          <a:xfrm>
            <a:off x="3532910" y="3061855"/>
            <a:ext cx="304744" cy="147714"/>
          </a:xfrm>
          <a:prstGeom prst="line">
            <a:avLst/>
          </a:prstGeom>
          <a:ln w="31750">
            <a:solidFill>
              <a:srgbClr val="00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2590800" y="2895600"/>
            <a:ext cx="239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r</a:t>
            </a:r>
            <a:endParaRPr lang="en-US" sz="1200" b="1" dirty="0"/>
          </a:p>
        </p:txBody>
      </p:sp>
      <p:sp>
        <p:nvSpPr>
          <p:cNvPr id="125" name="Freeform 124"/>
          <p:cNvSpPr/>
          <p:nvPr/>
        </p:nvSpPr>
        <p:spPr>
          <a:xfrm>
            <a:off x="3484418" y="3165765"/>
            <a:ext cx="955964" cy="427182"/>
          </a:xfrm>
          <a:custGeom>
            <a:avLst/>
            <a:gdLst>
              <a:gd name="connsiteX0" fmla="*/ 0 w 955964"/>
              <a:gd name="connsiteY0" fmla="*/ 0 h 427182"/>
              <a:gd name="connsiteX1" fmla="*/ 457200 w 955964"/>
              <a:gd name="connsiteY1" fmla="*/ 401782 h 427182"/>
              <a:gd name="connsiteX2" fmla="*/ 955964 w 955964"/>
              <a:gd name="connsiteY2" fmla="*/ 152400 h 42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5964" h="427182">
                <a:moveTo>
                  <a:pt x="0" y="0"/>
                </a:moveTo>
                <a:cubicBezTo>
                  <a:pt x="148936" y="188191"/>
                  <a:pt x="297873" y="376382"/>
                  <a:pt x="457200" y="401782"/>
                </a:cubicBezTo>
                <a:cubicBezTo>
                  <a:pt x="616527" y="427182"/>
                  <a:pt x="786245" y="289791"/>
                  <a:pt x="955964" y="152400"/>
                </a:cubicBezTo>
              </a:path>
            </a:pathLst>
          </a:custGeom>
          <a:ln w="19050">
            <a:solidFill>
              <a:schemeClr val="tx1"/>
            </a:solidFill>
            <a:prstDash val="sys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4267200" y="3124200"/>
            <a:ext cx="4379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r dØ</a:t>
            </a:r>
            <a:endParaRPr lang="en-US" sz="1100" b="1" dirty="0"/>
          </a:p>
        </p:txBody>
      </p:sp>
      <p:grpSp>
        <p:nvGrpSpPr>
          <p:cNvPr id="62" name="Group 61"/>
          <p:cNvGrpSpPr/>
          <p:nvPr/>
        </p:nvGrpSpPr>
        <p:grpSpPr>
          <a:xfrm>
            <a:off x="1598950" y="2209800"/>
            <a:ext cx="1412690" cy="792816"/>
            <a:chOff x="1598950" y="2209800"/>
            <a:chExt cx="1412690" cy="792816"/>
          </a:xfrm>
        </p:grpSpPr>
        <p:sp>
          <p:nvSpPr>
            <p:cNvPr id="124" name="TextBox 123"/>
            <p:cNvSpPr txBox="1"/>
            <p:nvPr/>
          </p:nvSpPr>
          <p:spPr>
            <a:xfrm>
              <a:off x="1598950" y="2209800"/>
              <a:ext cx="3561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dØ</a:t>
              </a:r>
              <a:endParaRPr lang="en-US" sz="1100" b="1" dirty="0"/>
            </a:p>
          </p:txBody>
        </p:sp>
        <p:sp>
          <p:nvSpPr>
            <p:cNvPr id="58" name="Arc 57"/>
            <p:cNvSpPr/>
            <p:nvPr/>
          </p:nvSpPr>
          <p:spPr>
            <a:xfrm rot="6706872">
              <a:off x="2421961" y="2412938"/>
              <a:ext cx="445135" cy="734222"/>
            </a:xfrm>
            <a:prstGeom prst="arc">
              <a:avLst>
                <a:gd name="adj1" fmla="val 15523087"/>
                <a:gd name="adj2" fmla="val 17442580"/>
              </a:avLst>
            </a:prstGeom>
            <a:ln w="28575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1933731" y="2236033"/>
              <a:ext cx="1004341" cy="717029"/>
            </a:xfrm>
            <a:custGeom>
              <a:avLst/>
              <a:gdLst>
                <a:gd name="connsiteX0" fmla="*/ 1004341 w 1004341"/>
                <a:gd name="connsiteY0" fmla="*/ 717029 h 717029"/>
                <a:gd name="connsiteX1" fmla="*/ 689548 w 1004341"/>
                <a:gd name="connsiteY1" fmla="*/ 102433 h 717029"/>
                <a:gd name="connsiteX2" fmla="*/ 0 w 1004341"/>
                <a:gd name="connsiteY2" fmla="*/ 102433 h 717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4341" h="717029">
                  <a:moveTo>
                    <a:pt x="1004341" y="717029"/>
                  </a:moveTo>
                  <a:cubicBezTo>
                    <a:pt x="930639" y="460947"/>
                    <a:pt x="856938" y="204866"/>
                    <a:pt x="689548" y="102433"/>
                  </a:cubicBezTo>
                  <a:cubicBezTo>
                    <a:pt x="522158" y="0"/>
                    <a:pt x="261079" y="51216"/>
                    <a:pt x="0" y="102433"/>
                  </a:cubicBezTo>
                </a:path>
              </a:pathLst>
            </a:custGeom>
            <a:ln w="22225">
              <a:solidFill>
                <a:schemeClr val="tx1"/>
              </a:solidFill>
              <a:prstDash val="sys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819400" y="2209800"/>
            <a:ext cx="426719" cy="1066800"/>
            <a:chOff x="2819400" y="2209800"/>
            <a:chExt cx="426719" cy="1066800"/>
          </a:xfrm>
        </p:grpSpPr>
        <p:sp>
          <p:nvSpPr>
            <p:cNvPr id="57" name="TextBox 56"/>
            <p:cNvSpPr txBox="1"/>
            <p:nvPr/>
          </p:nvSpPr>
          <p:spPr>
            <a:xfrm>
              <a:off x="2819400" y="2514600"/>
              <a:ext cx="3161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dz</a:t>
              </a:r>
              <a:endParaRPr lang="en-US" sz="1100" b="1" dirty="0"/>
            </a:p>
          </p:txBody>
        </p:sp>
        <p:sp>
          <p:nvSpPr>
            <p:cNvPr id="64" name="Left Brace 63"/>
            <p:cNvSpPr/>
            <p:nvPr/>
          </p:nvSpPr>
          <p:spPr>
            <a:xfrm>
              <a:off x="2971800" y="2209800"/>
              <a:ext cx="274319" cy="1066800"/>
            </a:xfrm>
            <a:prstGeom prst="leftBrace">
              <a:avLst/>
            </a:prstGeom>
            <a:ln w="19050">
              <a:solidFill>
                <a:srgbClr val="FF66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163130" y="3346828"/>
            <a:ext cx="346970" cy="419982"/>
            <a:chOff x="3163130" y="3346828"/>
            <a:chExt cx="346970" cy="419982"/>
          </a:xfrm>
        </p:grpSpPr>
        <p:sp>
          <p:nvSpPr>
            <p:cNvPr id="65" name="Left Brace 64"/>
            <p:cNvSpPr/>
            <p:nvPr/>
          </p:nvSpPr>
          <p:spPr>
            <a:xfrm rot="18115642">
              <a:off x="3209152" y="3300806"/>
              <a:ext cx="243099" cy="335144"/>
            </a:xfrm>
            <a:prstGeom prst="leftBrace">
              <a:avLst>
                <a:gd name="adj1" fmla="val 8333"/>
                <a:gd name="adj2" fmla="val 55664"/>
              </a:avLst>
            </a:prstGeom>
            <a:ln w="22225" cap="flat">
              <a:solidFill>
                <a:srgbClr val="FF66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200400" y="3505200"/>
              <a:ext cx="3097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dr</a:t>
              </a:r>
              <a:endParaRPr lang="en-US" sz="1050" b="1" dirty="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2819400" y="1524000"/>
            <a:ext cx="1885740" cy="2068947"/>
            <a:chOff x="5638800" y="2057400"/>
            <a:chExt cx="1885740" cy="2068947"/>
          </a:xfrm>
        </p:grpSpPr>
        <p:sp>
          <p:nvSpPr>
            <p:cNvPr id="107" name="Freeform 106"/>
            <p:cNvSpPr/>
            <p:nvPr/>
          </p:nvSpPr>
          <p:spPr>
            <a:xfrm>
              <a:off x="6303818" y="3699165"/>
              <a:ext cx="955964" cy="427182"/>
            </a:xfrm>
            <a:custGeom>
              <a:avLst/>
              <a:gdLst>
                <a:gd name="connsiteX0" fmla="*/ 0 w 955964"/>
                <a:gd name="connsiteY0" fmla="*/ 0 h 427182"/>
                <a:gd name="connsiteX1" fmla="*/ 457200 w 955964"/>
                <a:gd name="connsiteY1" fmla="*/ 401782 h 427182"/>
                <a:gd name="connsiteX2" fmla="*/ 955964 w 955964"/>
                <a:gd name="connsiteY2" fmla="*/ 152400 h 42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5964" h="427182">
                  <a:moveTo>
                    <a:pt x="0" y="0"/>
                  </a:moveTo>
                  <a:cubicBezTo>
                    <a:pt x="148936" y="188191"/>
                    <a:pt x="297873" y="376382"/>
                    <a:pt x="457200" y="401782"/>
                  </a:cubicBezTo>
                  <a:cubicBezTo>
                    <a:pt x="616527" y="427182"/>
                    <a:pt x="786245" y="289791"/>
                    <a:pt x="955964" y="152400"/>
                  </a:cubicBezTo>
                </a:path>
              </a:pathLst>
            </a:custGeom>
            <a:ln w="19050">
              <a:solidFill>
                <a:schemeClr val="tx1"/>
              </a:solidFill>
              <a:prstDash val="sysDash"/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086600" y="3657600"/>
              <a:ext cx="43794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r dØ</a:t>
              </a:r>
              <a:endParaRPr lang="en-US" sz="1100" b="1" dirty="0"/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5638800" y="2057400"/>
              <a:ext cx="704850" cy="1767249"/>
              <a:chOff x="5715000" y="1981200"/>
              <a:chExt cx="704850" cy="1767249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5867400" y="1981200"/>
                <a:ext cx="552450" cy="1767249"/>
                <a:chOff x="5029200" y="1600200"/>
                <a:chExt cx="552450" cy="1767249"/>
              </a:xfrm>
            </p:grpSpPr>
            <p:cxnSp>
              <p:nvCxnSpPr>
                <p:cNvPr id="115" name="Straight Connector 114"/>
                <p:cNvCxnSpPr>
                  <a:endCxn id="118" idx="2"/>
                </p:cNvCxnSpPr>
                <p:nvPr/>
              </p:nvCxnSpPr>
              <p:spPr>
                <a:xfrm rot="16200000" flipV="1">
                  <a:off x="4750413" y="2821962"/>
                  <a:ext cx="1090975" cy="0"/>
                </a:xfrm>
                <a:prstGeom prst="line">
                  <a:avLst/>
                </a:prstGeom>
                <a:ln w="38100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6" name="Arc 115"/>
                <p:cNvSpPr/>
                <p:nvPr/>
              </p:nvSpPr>
              <p:spPr>
                <a:xfrm rot="5400000">
                  <a:off x="4976813" y="2738442"/>
                  <a:ext cx="676273" cy="533400"/>
                </a:xfrm>
                <a:prstGeom prst="arc">
                  <a:avLst>
                    <a:gd name="adj1" fmla="val 17698658"/>
                    <a:gd name="adj2" fmla="val 0"/>
                  </a:avLst>
                </a:prstGeom>
                <a:ln w="31750">
                  <a:solidFill>
                    <a:srgbClr val="FF00FF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7" name="Straight Connector 116"/>
                <p:cNvCxnSpPr/>
                <p:nvPr/>
              </p:nvCxnSpPr>
              <p:spPr>
                <a:xfrm rot="5400000" flipH="1" flipV="1">
                  <a:off x="5029994" y="2590006"/>
                  <a:ext cx="1066800" cy="1588"/>
                </a:xfrm>
                <a:prstGeom prst="line">
                  <a:avLst/>
                </a:prstGeom>
                <a:ln w="31750">
                  <a:solidFill>
                    <a:srgbClr val="FF00FF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8" name="Arc 117"/>
                <p:cNvSpPr/>
                <p:nvPr/>
              </p:nvSpPr>
              <p:spPr>
                <a:xfrm rot="5400000">
                  <a:off x="4957763" y="1671637"/>
                  <a:ext cx="676273" cy="533400"/>
                </a:xfrm>
                <a:prstGeom prst="arc">
                  <a:avLst>
                    <a:gd name="adj1" fmla="val 17698658"/>
                    <a:gd name="adj2" fmla="val 0"/>
                  </a:avLst>
                </a:prstGeom>
                <a:ln w="34925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/>
              <p:cNvGrpSpPr/>
              <p:nvPr/>
            </p:nvGrpSpPr>
            <p:grpSpPr>
              <a:xfrm>
                <a:off x="5715000" y="2667000"/>
                <a:ext cx="426719" cy="1066800"/>
                <a:chOff x="2819400" y="2209800"/>
                <a:chExt cx="426719" cy="1066800"/>
              </a:xfrm>
            </p:grpSpPr>
            <p:sp>
              <p:nvSpPr>
                <p:cNvPr id="112" name="TextBox 111"/>
                <p:cNvSpPr txBox="1"/>
                <p:nvPr/>
              </p:nvSpPr>
              <p:spPr>
                <a:xfrm>
                  <a:off x="2819400" y="2514600"/>
                  <a:ext cx="31611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b="1" dirty="0" smtClean="0"/>
                    <a:t>dz</a:t>
                  </a:r>
                  <a:endParaRPr lang="en-US" sz="1100" b="1" dirty="0"/>
                </a:p>
              </p:txBody>
            </p:sp>
            <p:sp>
              <p:nvSpPr>
                <p:cNvPr id="113" name="Left Brace 112"/>
                <p:cNvSpPr/>
                <p:nvPr/>
              </p:nvSpPr>
              <p:spPr>
                <a:xfrm>
                  <a:off x="2971800" y="2209800"/>
                  <a:ext cx="274319" cy="1066800"/>
                </a:xfrm>
                <a:prstGeom prst="leftBrace">
                  <a:avLst/>
                </a:prstGeom>
                <a:ln w="19050">
                  <a:solidFill>
                    <a:srgbClr val="FF66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cxnSp>
        <p:nvCxnSpPr>
          <p:cNvPr id="149" name="Straight Arrow Connector 148"/>
          <p:cNvCxnSpPr/>
          <p:nvPr/>
        </p:nvCxnSpPr>
        <p:spPr>
          <a:xfrm>
            <a:off x="5715000" y="4876800"/>
            <a:ext cx="914400" cy="1588"/>
          </a:xfrm>
          <a:prstGeom prst="straightConnector1">
            <a:avLst/>
          </a:prstGeom>
          <a:ln w="31750">
            <a:solidFill>
              <a:srgbClr val="0066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 153"/>
          <p:cNvGrpSpPr/>
          <p:nvPr/>
        </p:nvGrpSpPr>
        <p:grpSpPr>
          <a:xfrm>
            <a:off x="3486150" y="1981200"/>
            <a:ext cx="348817" cy="1230817"/>
            <a:chOff x="7209576" y="1749358"/>
            <a:chExt cx="348817" cy="1230817"/>
          </a:xfrm>
        </p:grpSpPr>
        <p:cxnSp>
          <p:nvCxnSpPr>
            <p:cNvPr id="150" name="Straight Connector 149"/>
            <p:cNvCxnSpPr/>
            <p:nvPr/>
          </p:nvCxnSpPr>
          <p:spPr>
            <a:xfrm rot="5400000" flipH="1" flipV="1">
              <a:off x="7011194" y="2437606"/>
              <a:ext cx="1066800" cy="1588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 flipH="1" flipV="1">
              <a:off x="6693333" y="2284412"/>
              <a:ext cx="1066800" cy="1588"/>
            </a:xfrm>
            <a:prstGeom prst="line">
              <a:avLst/>
            </a:prstGeom>
            <a:ln w="31750"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16200000" flipH="1">
              <a:off x="7292733" y="1666201"/>
              <a:ext cx="154847" cy="321162"/>
            </a:xfrm>
            <a:prstGeom prst="line">
              <a:avLst/>
            </a:prstGeom>
            <a:ln w="3492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7253649" y="2832461"/>
              <a:ext cx="304744" cy="147714"/>
            </a:xfrm>
            <a:prstGeom prst="line">
              <a:avLst/>
            </a:prstGeom>
            <a:ln w="31750"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4543425"/>
            <a:ext cx="276225" cy="304800"/>
          </a:xfrm>
          <a:prstGeom prst="rect">
            <a:avLst/>
          </a:prstGeom>
          <a:noFill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3886200"/>
            <a:ext cx="1819275" cy="352425"/>
          </a:xfrm>
          <a:prstGeom prst="rect">
            <a:avLst/>
          </a:prstGeom>
          <a:noFill/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 rot="-2460000">
            <a:off x="5603374" y="2661956"/>
            <a:ext cx="914400" cy="1588"/>
          </a:xfrm>
          <a:prstGeom prst="straightConnector1">
            <a:avLst/>
          </a:prstGeom>
          <a:ln w="31750">
            <a:solidFill>
              <a:srgbClr val="0066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2438400"/>
            <a:ext cx="266700" cy="342900"/>
          </a:xfrm>
          <a:prstGeom prst="rect">
            <a:avLst/>
          </a:prstGeom>
          <a:noFill/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1981200"/>
            <a:ext cx="1619250" cy="381000"/>
          </a:xfrm>
          <a:prstGeom prst="rect">
            <a:avLst/>
          </a:prstGeom>
          <a:noFill/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3162300" y="3352800"/>
            <a:ext cx="346970" cy="419982"/>
            <a:chOff x="3163130" y="3346828"/>
            <a:chExt cx="346970" cy="419982"/>
          </a:xfrm>
        </p:grpSpPr>
        <p:sp>
          <p:nvSpPr>
            <p:cNvPr id="97" name="Left Brace 96"/>
            <p:cNvSpPr/>
            <p:nvPr/>
          </p:nvSpPr>
          <p:spPr>
            <a:xfrm rot="18115642">
              <a:off x="3209152" y="3300806"/>
              <a:ext cx="243099" cy="335144"/>
            </a:xfrm>
            <a:prstGeom prst="leftBrace">
              <a:avLst>
                <a:gd name="adj1" fmla="val 8333"/>
                <a:gd name="adj2" fmla="val 55664"/>
              </a:avLst>
            </a:prstGeom>
            <a:ln w="22225" cap="flat">
              <a:solidFill>
                <a:srgbClr val="FF66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200400" y="3505200"/>
              <a:ext cx="3097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dr</a:t>
              </a:r>
              <a:endParaRPr lang="en-US" sz="1050" b="1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2819400" y="2209800"/>
            <a:ext cx="426719" cy="1066800"/>
            <a:chOff x="2819400" y="2209800"/>
            <a:chExt cx="426719" cy="1066800"/>
          </a:xfrm>
        </p:grpSpPr>
        <p:sp>
          <p:nvSpPr>
            <p:cNvPr id="106" name="TextBox 105"/>
            <p:cNvSpPr txBox="1"/>
            <p:nvPr/>
          </p:nvSpPr>
          <p:spPr>
            <a:xfrm>
              <a:off x="2819400" y="2514600"/>
              <a:ext cx="3161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dz</a:t>
              </a:r>
              <a:endParaRPr lang="en-US" sz="1100" b="1" dirty="0"/>
            </a:p>
          </p:txBody>
        </p:sp>
        <p:sp>
          <p:nvSpPr>
            <p:cNvPr id="120" name="Left Brace 119"/>
            <p:cNvSpPr/>
            <p:nvPr/>
          </p:nvSpPr>
          <p:spPr>
            <a:xfrm>
              <a:off x="2971800" y="2209800"/>
              <a:ext cx="274319" cy="1066800"/>
            </a:xfrm>
            <a:prstGeom prst="leftBrace">
              <a:avLst/>
            </a:prstGeom>
            <a:ln w="19050">
              <a:solidFill>
                <a:srgbClr val="FF66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971800" y="1524000"/>
            <a:ext cx="838200" cy="838200"/>
            <a:chOff x="7620000" y="2590800"/>
            <a:chExt cx="838200" cy="838200"/>
          </a:xfrm>
        </p:grpSpPr>
        <p:cxnSp>
          <p:nvCxnSpPr>
            <p:cNvPr id="133" name="Straight Connector 132"/>
            <p:cNvCxnSpPr>
              <a:endCxn id="134" idx="2"/>
            </p:cNvCxnSpPr>
            <p:nvPr/>
          </p:nvCxnSpPr>
          <p:spPr>
            <a:xfrm>
              <a:off x="7848600" y="3276600"/>
              <a:ext cx="310028" cy="150657"/>
            </a:xfrm>
            <a:prstGeom prst="line">
              <a:avLst/>
            </a:prstGeom>
            <a:ln w="3492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Arc 133"/>
            <p:cNvSpPr/>
            <p:nvPr/>
          </p:nvSpPr>
          <p:spPr>
            <a:xfrm rot="5400000">
              <a:off x="7962900" y="2933700"/>
              <a:ext cx="457200" cy="533400"/>
            </a:xfrm>
            <a:prstGeom prst="arc">
              <a:avLst>
                <a:gd name="adj1" fmla="val 16139587"/>
                <a:gd name="adj2" fmla="val 494696"/>
              </a:avLst>
            </a:prstGeom>
            <a:ln w="3492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Arc 134"/>
            <p:cNvSpPr/>
            <p:nvPr/>
          </p:nvSpPr>
          <p:spPr>
            <a:xfrm rot="5400000">
              <a:off x="7548563" y="2662237"/>
              <a:ext cx="676273" cy="533400"/>
            </a:xfrm>
            <a:prstGeom prst="arc">
              <a:avLst>
                <a:gd name="adj1" fmla="val 17698658"/>
                <a:gd name="adj2" fmla="val 0"/>
              </a:avLst>
            </a:prstGeom>
            <a:ln w="3492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6" name="Straight Connector 135"/>
            <p:cNvCxnSpPr>
              <a:stCxn id="135" idx="0"/>
            </p:cNvCxnSpPr>
            <p:nvPr/>
          </p:nvCxnSpPr>
          <p:spPr>
            <a:xfrm rot="16200000" flipH="1">
              <a:off x="8220194" y="2962395"/>
              <a:ext cx="154847" cy="321162"/>
            </a:xfrm>
            <a:prstGeom prst="line">
              <a:avLst/>
            </a:prstGeom>
            <a:ln w="3492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8" name="Straight Arrow Connector 137"/>
          <p:cNvCxnSpPr/>
          <p:nvPr/>
        </p:nvCxnSpPr>
        <p:spPr>
          <a:xfrm rot="5400000" flipH="1" flipV="1">
            <a:off x="5353050" y="1619250"/>
            <a:ext cx="457994" cy="794"/>
          </a:xfrm>
          <a:prstGeom prst="straightConnector1">
            <a:avLst/>
          </a:prstGeom>
          <a:ln w="31750">
            <a:solidFill>
              <a:srgbClr val="0066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40" name="Group 139"/>
          <p:cNvGrpSpPr/>
          <p:nvPr/>
        </p:nvGrpSpPr>
        <p:grpSpPr>
          <a:xfrm>
            <a:off x="5105400" y="1295400"/>
            <a:ext cx="2362200" cy="352425"/>
            <a:chOff x="5105400" y="1295400"/>
            <a:chExt cx="2362200" cy="352425"/>
          </a:xfrm>
        </p:grpSpPr>
        <p:pic>
          <p:nvPicPr>
            <p:cNvPr id="25607" name="Picture 7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15000" y="1295400"/>
              <a:ext cx="1752600" cy="352425"/>
            </a:xfrm>
            <a:prstGeom prst="rect">
              <a:avLst/>
            </a:prstGeom>
            <a:noFill/>
          </p:spPr>
        </p:pic>
        <p:pic>
          <p:nvPicPr>
            <p:cNvPr id="25610" name="Picture 10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05400" y="1295400"/>
              <a:ext cx="323850" cy="304800"/>
            </a:xfrm>
            <a:prstGeom prst="rect">
              <a:avLst/>
            </a:prstGeom>
            <a:noFill/>
          </p:spPr>
        </p:pic>
      </p:grpSp>
      <p:sp>
        <p:nvSpPr>
          <p:cNvPr id="121" name="Text Box 4"/>
          <p:cNvSpPr txBox="1">
            <a:spLocks noChangeArrowheads="1"/>
          </p:cNvSpPr>
          <p:nvPr/>
        </p:nvSpPr>
        <p:spPr bwMode="auto">
          <a:xfrm>
            <a:off x="1066800" y="457200"/>
            <a:ext cx="7696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0033CC"/>
                </a:solidFill>
              </a:rPr>
              <a:t>Differential Elements in </a:t>
            </a:r>
            <a:r>
              <a:rPr lang="en-US" sz="2400" b="1" i="1" dirty="0" smtClean="0">
                <a:solidFill>
                  <a:srgbClr val="0033CC"/>
                </a:solidFill>
              </a:rPr>
              <a:t>Cylindrical </a:t>
            </a:r>
            <a:r>
              <a:rPr lang="en-US" sz="2400" b="1" i="1" dirty="0" smtClean="0">
                <a:solidFill>
                  <a:srgbClr val="0033CC"/>
                </a:solidFill>
              </a:rPr>
              <a:t>Coordinate Systems</a:t>
            </a:r>
            <a:endParaRPr lang="en-US" sz="2400" b="1" i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151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69 L 0.22465 0.05486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0.25191 0.01389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 L 0.25173 0.02222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2084 -0.05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71" grpId="0" animBg="1"/>
      <p:bldP spid="72" grpId="0"/>
      <p:bldP spid="73" grpId="0"/>
      <p:bldP spid="75" grpId="0" animBg="1"/>
      <p:bldP spid="53" grpId="0" animBg="1"/>
      <p:bldP spid="54" grpId="0" animBg="1"/>
      <p:bldP spid="67" grpId="0" animBg="1"/>
      <p:bldP spid="69" grpId="0" animBg="1"/>
      <p:bldP spid="90" grpId="0"/>
      <p:bldP spid="91" grpId="0"/>
      <p:bldP spid="123" grpId="0"/>
      <p:bldP spid="125" grpId="0" animBg="1"/>
      <p:bldP spid="1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052" y="1219200"/>
            <a:ext cx="2743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 descr="Fr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r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7"/>
            <a:ext cx="8229600" cy="26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CE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8" name="Picture 7" descr="SNS 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67400"/>
            <a:ext cx="990600" cy="990600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66800" y="88488"/>
            <a:ext cx="807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i="1" dirty="0" smtClean="0">
                <a:solidFill>
                  <a:srgbClr val="0033CC"/>
                </a:solidFill>
              </a:rPr>
              <a:t>Relationship between Cartesian and Cylindrical Coordinate Systems</a:t>
            </a:r>
            <a:endParaRPr lang="en-US" sz="2400" b="1" i="1" dirty="0">
              <a:solidFill>
                <a:srgbClr val="0033CC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555958" y="4914900"/>
            <a:ext cx="686594" cy="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29148" y="5255340"/>
            <a:ext cx="1371600" cy="1588"/>
          </a:xfrm>
          <a:prstGeom prst="line">
            <a:avLst/>
          </a:prstGeom>
          <a:ln w="28575">
            <a:solidFill>
              <a:srgbClr val="00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1943100" y="4914900"/>
            <a:ext cx="686594" cy="794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99652" y="4572000"/>
            <a:ext cx="1386348" cy="685800"/>
          </a:xfrm>
          <a:prstGeom prst="line">
            <a:avLst/>
          </a:prstGeom>
          <a:ln w="254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" y="47244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447800" y="512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371600" y="4753896"/>
            <a:ext cx="266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  <a:endParaRPr lang="en-US" b="1" dirty="0"/>
          </a:p>
        </p:txBody>
      </p:sp>
      <p:sp>
        <p:nvSpPr>
          <p:cNvPr id="25" name="Arc 24"/>
          <p:cNvSpPr/>
          <p:nvPr/>
        </p:nvSpPr>
        <p:spPr>
          <a:xfrm rot="6444342">
            <a:off x="496830" y="3849630"/>
            <a:ext cx="914400" cy="914400"/>
          </a:xfrm>
          <a:prstGeom prst="arc">
            <a:avLst>
              <a:gd name="adj1" fmla="val 18583806"/>
              <a:gd name="adj2" fmla="val 2069418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914400" y="4724400"/>
            <a:ext cx="320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ym typeface="Symbol"/>
              </a:rPr>
              <a:t></a:t>
            </a:r>
            <a:endParaRPr lang="en-US" sz="1400" dirty="0"/>
          </a:p>
        </p:txBody>
      </p:sp>
      <p:grpSp>
        <p:nvGrpSpPr>
          <p:cNvPr id="2" name="Group 33"/>
          <p:cNvGrpSpPr/>
          <p:nvPr/>
        </p:nvGrpSpPr>
        <p:grpSpPr>
          <a:xfrm>
            <a:off x="914400" y="5029200"/>
            <a:ext cx="228600" cy="228600"/>
            <a:chOff x="914400" y="5029200"/>
            <a:chExt cx="228600" cy="91916"/>
          </a:xfrm>
        </p:grpSpPr>
        <p:cxnSp>
          <p:nvCxnSpPr>
            <p:cNvPr id="28" name="Straight Connector 27"/>
            <p:cNvCxnSpPr/>
            <p:nvPr/>
          </p:nvCxnSpPr>
          <p:spPr>
            <a:xfrm rot="10800000">
              <a:off x="914400" y="5029200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1081025" y="5075555"/>
              <a:ext cx="9112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4"/>
          <p:cNvGrpSpPr/>
          <p:nvPr/>
        </p:nvGrpSpPr>
        <p:grpSpPr>
          <a:xfrm>
            <a:off x="503904" y="3841956"/>
            <a:ext cx="1803918" cy="1408964"/>
            <a:chOff x="4397778" y="1792230"/>
            <a:chExt cx="1803918" cy="1408964"/>
          </a:xfrm>
        </p:grpSpPr>
        <p:cxnSp>
          <p:nvCxnSpPr>
            <p:cNvPr id="82" name="Straight Connector 81"/>
            <p:cNvCxnSpPr/>
            <p:nvPr/>
          </p:nvCxnSpPr>
          <p:spPr>
            <a:xfrm rot="5400000">
              <a:off x="4456906" y="2857500"/>
              <a:ext cx="686594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4830096" y="3197940"/>
              <a:ext cx="137160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4800600" y="2514600"/>
              <a:ext cx="1386348" cy="685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Arc 87"/>
            <p:cNvSpPr/>
            <p:nvPr/>
          </p:nvSpPr>
          <p:spPr>
            <a:xfrm rot="6444342">
              <a:off x="4397778" y="1792230"/>
              <a:ext cx="914400" cy="914400"/>
            </a:xfrm>
            <a:prstGeom prst="arc">
              <a:avLst>
                <a:gd name="adj1" fmla="val 19126209"/>
                <a:gd name="adj2" fmla="val 2069418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Connector 90"/>
            <p:cNvCxnSpPr/>
            <p:nvPr/>
          </p:nvCxnSpPr>
          <p:spPr>
            <a:xfrm rot="10800000">
              <a:off x="4815348" y="2971800"/>
              <a:ext cx="137652" cy="39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6200000" flipH="1">
              <a:off x="4834744" y="3082146"/>
              <a:ext cx="226628" cy="98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01"/>
          <p:cNvGrpSpPr/>
          <p:nvPr/>
        </p:nvGrpSpPr>
        <p:grpSpPr>
          <a:xfrm>
            <a:off x="3581400" y="2514600"/>
            <a:ext cx="903270" cy="1131332"/>
            <a:chOff x="3581400" y="2514600"/>
            <a:chExt cx="903270" cy="1131332"/>
          </a:xfrm>
        </p:grpSpPr>
        <p:sp>
          <p:nvSpPr>
            <p:cNvPr id="97" name="TextBox 96"/>
            <p:cNvSpPr txBox="1"/>
            <p:nvPr/>
          </p:nvSpPr>
          <p:spPr>
            <a:xfrm>
              <a:off x="3733800" y="327660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191000" y="2590800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y</a:t>
              </a:r>
              <a:endParaRPr lang="en-US" b="1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581400" y="2514600"/>
              <a:ext cx="266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</a:t>
              </a:r>
              <a:endParaRPr lang="en-US" b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657600" y="2971800"/>
              <a:ext cx="3225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ym typeface="Symbol"/>
                </a:rPr>
                <a:t></a:t>
              </a:r>
              <a:endParaRPr lang="en-US" sz="1400" b="1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839496" y="2883312"/>
              <a:ext cx="4283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ym typeface="Symbol"/>
                </a:rPr>
                <a:t>90</a:t>
              </a:r>
              <a:r>
                <a:rPr lang="en-US" sz="1400" b="1" baseline="30000" dirty="0" smtClean="0">
                  <a:sym typeface="Symbol"/>
                </a:rPr>
                <a:t>0</a:t>
              </a:r>
              <a:endParaRPr lang="en-US" sz="1400" b="1" baseline="30000" dirty="0"/>
            </a:p>
          </p:txBody>
        </p:sp>
      </p:grpSp>
      <p:cxnSp>
        <p:nvCxnSpPr>
          <p:cNvPr id="104" name="Straight Connector 103"/>
          <p:cNvCxnSpPr/>
          <p:nvPr/>
        </p:nvCxnSpPr>
        <p:spPr>
          <a:xfrm rot="5400000" flipH="1" flipV="1">
            <a:off x="816911" y="3772297"/>
            <a:ext cx="2972594" cy="0"/>
          </a:xfrm>
          <a:prstGeom prst="line">
            <a:avLst/>
          </a:prstGeom>
          <a:ln w="22225">
            <a:solidFill>
              <a:srgbClr val="0000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1371600" y="1905000"/>
            <a:ext cx="2014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p(x, y, z) = p(r, </a:t>
            </a:r>
            <a:r>
              <a:rPr lang="en-US" b="1" dirty="0" smtClean="0">
                <a:sym typeface="Symbol"/>
              </a:rPr>
              <a:t>, z)</a:t>
            </a:r>
            <a:endParaRPr lang="en-US" b="1" dirty="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3962400"/>
            <a:ext cx="1019175" cy="561975"/>
          </a:xfrm>
          <a:prstGeom prst="rect">
            <a:avLst/>
          </a:prstGeom>
          <a:noFill/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4724400"/>
            <a:ext cx="1143000" cy="342900"/>
          </a:xfrm>
          <a:prstGeom prst="rect">
            <a:avLst/>
          </a:prstGeom>
          <a:noFill/>
        </p:spPr>
      </p:pic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>
            <a:off x="990600" y="4601496"/>
            <a:ext cx="1295400" cy="1588"/>
          </a:xfrm>
          <a:prstGeom prst="line">
            <a:avLst/>
          </a:prstGeom>
          <a:ln w="3492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5400000" flipH="1" flipV="1">
            <a:off x="1957848" y="4914900"/>
            <a:ext cx="685800" cy="1588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2209800"/>
            <a:ext cx="1000125" cy="561975"/>
          </a:xfrm>
          <a:prstGeom prst="rect">
            <a:avLst/>
          </a:prstGeom>
          <a:noFill/>
        </p:spPr>
      </p:pic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2895600"/>
            <a:ext cx="1114425" cy="342900"/>
          </a:xfrm>
          <a:prstGeom prst="rect">
            <a:avLst/>
          </a:prstGeom>
          <a:noFill/>
        </p:spPr>
      </p:pic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85" name="Picture 1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3962400"/>
            <a:ext cx="1419225" cy="352425"/>
          </a:xfrm>
          <a:prstGeom prst="rect">
            <a:avLst/>
          </a:prstGeom>
          <a:noFill/>
        </p:spPr>
      </p:pic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88" name="Picture 1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57825" y="4343400"/>
            <a:ext cx="1485900" cy="409575"/>
          </a:xfrm>
          <a:prstGeom prst="rect">
            <a:avLst/>
          </a:prstGeom>
          <a:noFill/>
        </p:spPr>
      </p:pic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91" name="Picture 19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4724400"/>
            <a:ext cx="1038225" cy="561975"/>
          </a:xfrm>
          <a:prstGeom prst="rect">
            <a:avLst/>
          </a:prstGeom>
          <a:noFill/>
        </p:spPr>
      </p:pic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295400"/>
            <a:ext cx="3962400" cy="444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 descr="Fr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Fr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7"/>
            <a:ext cx="8229600" cy="26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KCE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9" name="Picture 8" descr="SNS 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67400"/>
            <a:ext cx="990600" cy="990600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66800" y="457200"/>
            <a:ext cx="419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0033CC"/>
                </a:solidFill>
              </a:rPr>
              <a:t>Spherical Coordinate Systems</a:t>
            </a:r>
            <a:endParaRPr lang="en-US" sz="2400" b="1" i="1" dirty="0">
              <a:solidFill>
                <a:srgbClr val="0033CC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103676"/>
            <a:ext cx="3771900" cy="444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1143000"/>
            <a:ext cx="3200400" cy="444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471487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 descr="Fr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Fr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7"/>
            <a:ext cx="8229600" cy="26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KCE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9" name="Picture 8" descr="SNS 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67400"/>
            <a:ext cx="990600" cy="990600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66800" y="457200"/>
            <a:ext cx="419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0033CC"/>
                </a:solidFill>
              </a:rPr>
              <a:t>Spherical Coordinate Systems</a:t>
            </a:r>
            <a:endParaRPr lang="en-US" sz="2400" b="1" i="1" dirty="0">
              <a:solidFill>
                <a:srgbClr val="0033CC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5871859" y="1748141"/>
            <a:ext cx="762000" cy="891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543800" y="3962400"/>
            <a:ext cx="1294606" cy="79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 flipV="1">
            <a:off x="5278534" y="3962960"/>
            <a:ext cx="973041" cy="969308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257800" y="1752600"/>
            <a:ext cx="1981200" cy="4572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31" idx="2"/>
          </p:cNvCxnSpPr>
          <p:nvPr/>
        </p:nvCxnSpPr>
        <p:spPr>
          <a:xfrm rot="10800000" flipH="1" flipV="1">
            <a:off x="5257800" y="1981200"/>
            <a:ext cx="381000" cy="76200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7086600" y="2057400"/>
            <a:ext cx="228600" cy="7620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5348748" y="3048000"/>
            <a:ext cx="1219200" cy="609600"/>
          </a:xfrm>
          <a:prstGeom prst="line">
            <a:avLst/>
          </a:prstGeom>
          <a:ln w="254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6057900" y="3314700"/>
            <a:ext cx="838200" cy="457200"/>
          </a:xfrm>
          <a:prstGeom prst="line">
            <a:avLst/>
          </a:prstGeom>
          <a:ln w="254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rc 50"/>
          <p:cNvSpPr/>
          <p:nvPr/>
        </p:nvSpPr>
        <p:spPr>
          <a:xfrm rot="10951794">
            <a:off x="5544680" y="2363815"/>
            <a:ext cx="1421900" cy="555879"/>
          </a:xfrm>
          <a:prstGeom prst="arc">
            <a:avLst>
              <a:gd name="adj1" fmla="val 13086354"/>
              <a:gd name="adj2" fmla="val 20682993"/>
            </a:avLst>
          </a:prstGeom>
          <a:ln w="25400">
            <a:solidFill>
              <a:srgbClr val="CC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6248400" y="3962400"/>
            <a:ext cx="1371600" cy="1588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10800000" flipV="1">
            <a:off x="4724400" y="4935792"/>
            <a:ext cx="574834" cy="55060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Arc 76"/>
          <p:cNvSpPr/>
          <p:nvPr/>
        </p:nvSpPr>
        <p:spPr>
          <a:xfrm rot="12646217">
            <a:off x="4919260" y="2603115"/>
            <a:ext cx="2672387" cy="2728499"/>
          </a:xfrm>
          <a:prstGeom prst="arc">
            <a:avLst>
              <a:gd name="adj1" fmla="val 14324600"/>
              <a:gd name="adj2" fmla="val 1938824"/>
            </a:avLst>
          </a:prstGeom>
          <a:ln w="317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>
            <a:stCxn id="77" idx="0"/>
          </p:cNvCxnSpPr>
          <p:nvPr/>
        </p:nvCxnSpPr>
        <p:spPr>
          <a:xfrm flipH="1" flipV="1">
            <a:off x="6249194" y="2058194"/>
            <a:ext cx="17773" cy="3265645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51" idx="0"/>
            <a:endCxn id="31" idx="5"/>
          </p:cNvCxnSpPr>
          <p:nvPr/>
        </p:nvCxnSpPr>
        <p:spPr>
          <a:xfrm rot="5400000" flipH="1" flipV="1">
            <a:off x="6374479" y="2329880"/>
            <a:ext cx="761415" cy="387347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>
            <a:off x="6248400" y="1981202"/>
            <a:ext cx="1295400" cy="304799"/>
          </a:xfrm>
          <a:prstGeom prst="line">
            <a:avLst/>
          </a:prstGeom>
          <a:ln w="28575">
            <a:solidFill>
              <a:srgbClr val="00660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5753894" y="4076700"/>
            <a:ext cx="3580606" cy="794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248400" y="5486400"/>
            <a:ext cx="1295400" cy="38100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 flipH="1" flipV="1">
            <a:off x="6175454" y="5409406"/>
            <a:ext cx="152400" cy="1588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Arc 66"/>
          <p:cNvSpPr/>
          <p:nvPr/>
        </p:nvSpPr>
        <p:spPr>
          <a:xfrm>
            <a:off x="5778912" y="2851356"/>
            <a:ext cx="1155288" cy="2482644"/>
          </a:xfrm>
          <a:prstGeom prst="arc">
            <a:avLst>
              <a:gd name="adj1" fmla="val 16711981"/>
              <a:gd name="adj2" fmla="val 5750571"/>
            </a:avLst>
          </a:prstGeom>
          <a:ln w="254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100"/>
          <p:cNvGrpSpPr/>
          <p:nvPr/>
        </p:nvGrpSpPr>
        <p:grpSpPr>
          <a:xfrm>
            <a:off x="5791200" y="3048000"/>
            <a:ext cx="458894" cy="609600"/>
            <a:chOff x="5791200" y="3048000"/>
            <a:chExt cx="458894" cy="609600"/>
          </a:xfrm>
        </p:grpSpPr>
        <p:sp>
          <p:nvSpPr>
            <p:cNvPr id="81" name="Arc 80"/>
            <p:cNvSpPr/>
            <p:nvPr/>
          </p:nvSpPr>
          <p:spPr>
            <a:xfrm>
              <a:off x="5791200" y="3276600"/>
              <a:ext cx="457200" cy="381000"/>
            </a:xfrm>
            <a:prstGeom prst="arc">
              <a:avLst>
                <a:gd name="adj1" fmla="val 14592450"/>
                <a:gd name="adj2" fmla="val 20790255"/>
              </a:avLst>
            </a:prstGeom>
            <a:ln w="22225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943600" y="3048000"/>
              <a:ext cx="30649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Ɵ</a:t>
              </a:r>
              <a:endParaRPr lang="en-US" sz="1400" dirty="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038600" y="2971800"/>
            <a:ext cx="1295400" cy="457200"/>
            <a:chOff x="4038600" y="2971800"/>
            <a:chExt cx="1295400" cy="457200"/>
          </a:xfrm>
        </p:grpSpPr>
        <p:sp>
          <p:nvSpPr>
            <p:cNvPr id="85" name="TextBox 84"/>
            <p:cNvSpPr txBox="1"/>
            <p:nvPr/>
          </p:nvSpPr>
          <p:spPr>
            <a:xfrm>
              <a:off x="4038600" y="2971800"/>
              <a:ext cx="7581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ym typeface="Symbol"/>
                </a:rPr>
                <a:t>r</a:t>
              </a:r>
              <a:r>
                <a:rPr lang="en-US" sz="1400" b="1" dirty="0" smtClean="0"/>
                <a:t>=Const</a:t>
              </a:r>
              <a:endParaRPr lang="en-US" sz="1400" b="1" dirty="0"/>
            </a:p>
          </p:txBody>
        </p:sp>
        <p:cxnSp>
          <p:nvCxnSpPr>
            <p:cNvPr id="87" name="Straight Arrow Connector 86"/>
            <p:cNvCxnSpPr>
              <a:stCxn id="85" idx="3"/>
            </p:cNvCxnSpPr>
            <p:nvPr/>
          </p:nvCxnSpPr>
          <p:spPr>
            <a:xfrm>
              <a:off x="4796756" y="3125689"/>
              <a:ext cx="537244" cy="3033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7239000" y="1828800"/>
            <a:ext cx="1120664" cy="307777"/>
            <a:chOff x="7239000" y="1828800"/>
            <a:chExt cx="1120664" cy="307777"/>
          </a:xfrm>
        </p:grpSpPr>
        <p:sp>
          <p:nvSpPr>
            <p:cNvPr id="82" name="TextBox 81"/>
            <p:cNvSpPr txBox="1"/>
            <p:nvPr/>
          </p:nvSpPr>
          <p:spPr>
            <a:xfrm>
              <a:off x="7543800" y="1828800"/>
              <a:ext cx="8158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Ɵ=Const</a:t>
              </a:r>
              <a:endParaRPr lang="en-US" sz="1400" b="1" dirty="0"/>
            </a:p>
          </p:txBody>
        </p:sp>
        <p:cxnSp>
          <p:nvCxnSpPr>
            <p:cNvPr id="90" name="Straight Arrow Connector 89"/>
            <p:cNvCxnSpPr>
              <a:stCxn id="82" idx="1"/>
              <a:endCxn id="31" idx="6"/>
            </p:cNvCxnSpPr>
            <p:nvPr/>
          </p:nvCxnSpPr>
          <p:spPr>
            <a:xfrm rot="10800000">
              <a:off x="7239000" y="1981201"/>
              <a:ext cx="304800" cy="14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7239000" y="5029200"/>
            <a:ext cx="1365294" cy="307777"/>
            <a:chOff x="7239000" y="5029200"/>
            <a:chExt cx="1365294" cy="307777"/>
          </a:xfrm>
        </p:grpSpPr>
        <p:sp>
          <p:nvSpPr>
            <p:cNvPr id="84" name="TextBox 83"/>
            <p:cNvSpPr txBox="1"/>
            <p:nvPr/>
          </p:nvSpPr>
          <p:spPr>
            <a:xfrm>
              <a:off x="7772400" y="5029200"/>
              <a:ext cx="8318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ym typeface="Symbol"/>
                </a:rPr>
                <a:t></a:t>
              </a:r>
              <a:r>
                <a:rPr lang="en-US" sz="1400" b="1" dirty="0" smtClean="0"/>
                <a:t>=Const</a:t>
              </a:r>
              <a:endParaRPr lang="en-US" sz="1400" b="1" dirty="0"/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 rot="10800000" flipV="1">
              <a:off x="7239000" y="5181600"/>
              <a:ext cx="5334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Rectangle 92"/>
          <p:cNvSpPr/>
          <p:nvPr/>
        </p:nvSpPr>
        <p:spPr>
          <a:xfrm>
            <a:off x="5257800" y="4343400"/>
            <a:ext cx="266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ym typeface="Symbol"/>
              </a:rPr>
              <a:t>r</a:t>
            </a:r>
            <a:endParaRPr lang="en-US" dirty="0"/>
          </a:p>
        </p:txBody>
      </p:sp>
      <p:grpSp>
        <p:nvGrpSpPr>
          <p:cNvPr id="102" name="Group 101"/>
          <p:cNvGrpSpPr/>
          <p:nvPr/>
        </p:nvGrpSpPr>
        <p:grpSpPr>
          <a:xfrm>
            <a:off x="5791200" y="4092844"/>
            <a:ext cx="594226" cy="848488"/>
            <a:chOff x="5791200" y="4092844"/>
            <a:chExt cx="594226" cy="848488"/>
          </a:xfrm>
        </p:grpSpPr>
        <p:sp>
          <p:nvSpPr>
            <p:cNvPr id="95" name="Arc 94"/>
            <p:cNvSpPr/>
            <p:nvPr/>
          </p:nvSpPr>
          <p:spPr>
            <a:xfrm rot="11550061">
              <a:off x="5829338" y="4092844"/>
              <a:ext cx="556088" cy="501112"/>
            </a:xfrm>
            <a:prstGeom prst="arc">
              <a:avLst>
                <a:gd name="adj1" fmla="val 12937132"/>
                <a:gd name="adj2" fmla="val 19982213"/>
              </a:avLst>
            </a:prstGeom>
            <a:ln w="2540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791200" y="4572000"/>
              <a:ext cx="360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ym typeface="Symbol"/>
                </a:rPr>
                <a:t></a:t>
              </a:r>
              <a:endParaRPr lang="en-US" dirty="0"/>
            </a:p>
          </p:txBody>
        </p:sp>
      </p:grpSp>
      <p:sp>
        <p:nvSpPr>
          <p:cNvPr id="97" name="Oval 96"/>
          <p:cNvSpPr/>
          <p:nvPr/>
        </p:nvSpPr>
        <p:spPr>
          <a:xfrm>
            <a:off x="6462252" y="283414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6617112" y="2667000"/>
            <a:ext cx="950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(r, Ɵ, </a:t>
            </a:r>
            <a:r>
              <a:rPr lang="en-US" b="1" dirty="0" smtClean="0">
                <a:sym typeface="Symbol"/>
              </a:rPr>
              <a:t>)</a:t>
            </a:r>
            <a:endParaRPr lang="en-US" b="1" dirty="0"/>
          </a:p>
        </p:txBody>
      </p:sp>
      <p:cxnSp>
        <p:nvCxnSpPr>
          <p:cNvPr id="105" name="Straight Connector 104"/>
          <p:cNvCxnSpPr/>
          <p:nvPr/>
        </p:nvCxnSpPr>
        <p:spPr>
          <a:xfrm flipV="1">
            <a:off x="5661780" y="2757948"/>
            <a:ext cx="601368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4343400" y="2069068"/>
            <a:ext cx="1555955" cy="674132"/>
            <a:chOff x="4343400" y="2069068"/>
            <a:chExt cx="1555955" cy="674132"/>
          </a:xfrm>
        </p:grpSpPr>
        <p:sp>
          <p:nvSpPr>
            <p:cNvPr id="106" name="TextBox 105"/>
            <p:cNvSpPr txBox="1"/>
            <p:nvPr/>
          </p:nvSpPr>
          <p:spPr>
            <a:xfrm>
              <a:off x="4343400" y="2069068"/>
              <a:ext cx="6864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r sinƟ</a:t>
              </a:r>
              <a:endParaRPr lang="en-US" sz="1600" b="1" dirty="0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5088194" y="2212258"/>
              <a:ext cx="811161" cy="530942"/>
            </a:xfrm>
            <a:custGeom>
              <a:avLst/>
              <a:gdLst>
                <a:gd name="connsiteX0" fmla="*/ 0 w 811161"/>
                <a:gd name="connsiteY0" fmla="*/ 0 h 530942"/>
                <a:gd name="connsiteX1" fmla="*/ 663677 w 811161"/>
                <a:gd name="connsiteY1" fmla="*/ 176981 h 530942"/>
                <a:gd name="connsiteX2" fmla="*/ 811161 w 811161"/>
                <a:gd name="connsiteY2" fmla="*/ 530942 h 530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1161" h="530942">
                  <a:moveTo>
                    <a:pt x="0" y="0"/>
                  </a:moveTo>
                  <a:cubicBezTo>
                    <a:pt x="264242" y="44245"/>
                    <a:pt x="528484" y="88491"/>
                    <a:pt x="663677" y="176981"/>
                  </a:cubicBezTo>
                  <a:cubicBezTo>
                    <a:pt x="798870" y="265471"/>
                    <a:pt x="805015" y="398206"/>
                    <a:pt x="811161" y="530942"/>
                  </a:cubicBezTo>
                </a:path>
              </a:pathLst>
            </a:custGeom>
            <a:ln w="15875">
              <a:solidFill>
                <a:schemeClr val="tx1"/>
              </a:solidFill>
              <a:prstDash val="sysDash"/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7" grpId="0" animBg="1"/>
      <p:bldP spid="10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28800" y="457200"/>
            <a:ext cx="571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i="1" dirty="0" smtClean="0">
                <a:solidFill>
                  <a:srgbClr val="0033CC"/>
                </a:solidFill>
              </a:rPr>
              <a:t>FUNDAMENTALS OF ELECTRO MAGNETICS</a:t>
            </a:r>
            <a:endParaRPr lang="en-US" sz="2400" b="1" i="1" dirty="0">
              <a:solidFill>
                <a:srgbClr val="0033CC"/>
              </a:solidFill>
            </a:endParaRPr>
          </a:p>
        </p:txBody>
      </p:sp>
      <p:pic>
        <p:nvPicPr>
          <p:cNvPr id="5" name="Picture 7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38212"/>
            <a:ext cx="91440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7"/>
            <a:ext cx="8229600" cy="26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KCE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9" name="Picture 8" descr="SNS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7400"/>
            <a:ext cx="990600" cy="990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1219200"/>
            <a:ext cx="36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What is Electromagnetics ?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33400" y="1676400"/>
            <a:ext cx="75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FF"/>
                </a:solidFill>
              </a:rPr>
              <a:t>The study and application of electric and magnetic fields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2133600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What is Field ?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26670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</a:rPr>
              <a:t>In physics</a:t>
            </a:r>
            <a:r>
              <a:rPr lang="en-US" sz="2400" b="1" dirty="0" smtClean="0">
                <a:solidFill>
                  <a:srgbClr val="FF00FF"/>
                </a:solidFill>
              </a:rPr>
              <a:t>, a field is a physical quantity that has a value for each point in space and time</a:t>
            </a:r>
            <a:endParaRPr lang="en-US" sz="2400" b="1" dirty="0">
              <a:solidFill>
                <a:srgbClr val="FF00FF"/>
              </a:solidFill>
            </a:endParaRPr>
          </a:p>
        </p:txBody>
      </p:sp>
      <p:pic>
        <p:nvPicPr>
          <p:cNvPr id="18434" name="Picture 2" descr="Pictu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3505200"/>
            <a:ext cx="3381375" cy="2362200"/>
          </a:xfrm>
          <a:prstGeom prst="rect">
            <a:avLst/>
          </a:prstGeom>
          <a:noFill/>
        </p:spPr>
      </p:pic>
      <p:pic>
        <p:nvPicPr>
          <p:cNvPr id="18436" name="Picture 4" descr="https://upload.wikimedia.org/wikipedia/commons/thumb/e/ed/VFPt_charges_plus_minus_thumb.svg/220px-VFPt_charges_plus_minus_thumb.sv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3657600"/>
            <a:ext cx="2667000" cy="2000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/>
          <p:cNvCxnSpPr/>
          <p:nvPr/>
        </p:nvCxnSpPr>
        <p:spPr>
          <a:xfrm flipV="1">
            <a:off x="2362200" y="3200400"/>
            <a:ext cx="1752600" cy="685800"/>
          </a:xfrm>
          <a:prstGeom prst="line">
            <a:avLst/>
          </a:prstGeom>
          <a:ln w="254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167" idx="0"/>
          </p:cNvCxnSpPr>
          <p:nvPr/>
        </p:nvCxnSpPr>
        <p:spPr>
          <a:xfrm flipV="1">
            <a:off x="2362200" y="2657020"/>
            <a:ext cx="1366544" cy="1229180"/>
          </a:xfrm>
          <a:prstGeom prst="line">
            <a:avLst/>
          </a:prstGeom>
          <a:ln w="254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7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7"/>
            <a:ext cx="8229600" cy="26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CE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8" name="Picture 7" descr="SNS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7400"/>
            <a:ext cx="990600" cy="9906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rot="16200000" flipV="1">
            <a:off x="1036229" y="2552106"/>
            <a:ext cx="2667000" cy="11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H="1" flipV="1">
            <a:off x="2360217" y="3886200"/>
            <a:ext cx="2590006" cy="79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304801" y="3886760"/>
            <a:ext cx="2058589" cy="1371039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51054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874817" y="3692235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403770" y="106680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z</a:t>
            </a:r>
            <a:endParaRPr lang="en-US" b="1" dirty="0"/>
          </a:p>
        </p:txBody>
      </p:sp>
      <p:sp>
        <p:nvSpPr>
          <p:cNvPr id="16" name="Arc 15"/>
          <p:cNvSpPr/>
          <p:nvPr/>
        </p:nvSpPr>
        <p:spPr>
          <a:xfrm>
            <a:off x="88488" y="2453148"/>
            <a:ext cx="3429000" cy="4419600"/>
          </a:xfrm>
          <a:prstGeom prst="arc">
            <a:avLst>
              <a:gd name="adj1" fmla="val 17135043"/>
              <a:gd name="adj2" fmla="val 636455"/>
            </a:avLst>
          </a:prstGeom>
          <a:ln w="2222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>
            <a:off x="-381000" y="2453148"/>
            <a:ext cx="4267200" cy="4404852"/>
          </a:xfrm>
          <a:prstGeom prst="arc">
            <a:avLst>
              <a:gd name="adj1" fmla="val 17139575"/>
              <a:gd name="adj2" fmla="val 74219"/>
            </a:avLst>
          </a:prstGeom>
          <a:ln w="2222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2362200" y="3886200"/>
            <a:ext cx="1143000" cy="106680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62200" y="3886200"/>
            <a:ext cx="1523837" cy="80110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 25"/>
          <p:cNvSpPr/>
          <p:nvPr/>
        </p:nvSpPr>
        <p:spPr>
          <a:xfrm>
            <a:off x="457200" y="1905000"/>
            <a:ext cx="3886200" cy="5715000"/>
          </a:xfrm>
          <a:prstGeom prst="arc">
            <a:avLst>
              <a:gd name="adj1" fmla="val 16161252"/>
              <a:gd name="adj2" fmla="val 1500701"/>
            </a:avLst>
          </a:prstGeom>
          <a:ln w="2222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>
            <a:off x="457200" y="1905000"/>
            <a:ext cx="4343400" cy="5715000"/>
          </a:xfrm>
          <a:prstGeom prst="arc">
            <a:avLst>
              <a:gd name="adj1" fmla="val 15970452"/>
              <a:gd name="adj2" fmla="val 685515"/>
            </a:avLst>
          </a:prstGeom>
          <a:ln w="2222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3810000" y="4648200"/>
            <a:ext cx="990600" cy="533400"/>
          </a:xfrm>
          <a:prstGeom prst="line">
            <a:avLst/>
          </a:prstGeom>
          <a:ln w="2857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487992" y="4921044"/>
            <a:ext cx="808704" cy="717756"/>
          </a:xfrm>
          <a:prstGeom prst="line">
            <a:avLst/>
          </a:prstGeom>
          <a:ln w="2857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c 35"/>
          <p:cNvSpPr/>
          <p:nvPr/>
        </p:nvSpPr>
        <p:spPr>
          <a:xfrm rot="3863460">
            <a:off x="3229631" y="4280922"/>
            <a:ext cx="504434" cy="856730"/>
          </a:xfrm>
          <a:prstGeom prst="arc">
            <a:avLst>
              <a:gd name="adj1" fmla="val 17049932"/>
              <a:gd name="adj2" fmla="val 761033"/>
            </a:avLst>
          </a:prstGeom>
          <a:ln w="2857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 rot="3863460">
            <a:off x="4066813" y="4794392"/>
            <a:ext cx="504434" cy="1056185"/>
          </a:xfrm>
          <a:prstGeom prst="arc">
            <a:avLst>
              <a:gd name="adj1" fmla="val 17049932"/>
              <a:gd name="adj2" fmla="val 2509187"/>
            </a:avLst>
          </a:prstGeom>
          <a:ln w="2857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3109452" y="2667000"/>
            <a:ext cx="624348" cy="548148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733800" y="2667000"/>
            <a:ext cx="381000" cy="1588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3276600" y="3200400"/>
            <a:ext cx="762000" cy="319548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962400" y="3200400"/>
            <a:ext cx="533400" cy="76200"/>
          </a:xfrm>
          <a:prstGeom prst="line">
            <a:avLst/>
          </a:prstGeom>
          <a:ln w="28575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124200" y="3229896"/>
            <a:ext cx="304800" cy="77788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3429000" y="2667000"/>
            <a:ext cx="685800" cy="609600"/>
          </a:xfrm>
          <a:prstGeom prst="line">
            <a:avLst/>
          </a:prstGeom>
          <a:ln w="28575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276600" y="3505200"/>
            <a:ext cx="381000" cy="152400"/>
          </a:xfrm>
          <a:prstGeom prst="line">
            <a:avLst/>
          </a:prstGeom>
          <a:ln w="28575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3657600" y="3276600"/>
            <a:ext cx="838200" cy="349044"/>
          </a:xfrm>
          <a:prstGeom prst="line">
            <a:avLst/>
          </a:prstGeom>
          <a:ln w="28575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Arc 62"/>
          <p:cNvSpPr/>
          <p:nvPr/>
        </p:nvSpPr>
        <p:spPr>
          <a:xfrm>
            <a:off x="78660" y="2438400"/>
            <a:ext cx="3429000" cy="4419600"/>
          </a:xfrm>
          <a:prstGeom prst="arc">
            <a:avLst>
              <a:gd name="adj1" fmla="val 18758494"/>
              <a:gd name="adj2" fmla="val 19356874"/>
            </a:avLst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c 63"/>
          <p:cNvSpPr/>
          <p:nvPr/>
        </p:nvSpPr>
        <p:spPr>
          <a:xfrm>
            <a:off x="-376080" y="2453148"/>
            <a:ext cx="4267200" cy="4404852"/>
          </a:xfrm>
          <a:prstGeom prst="arc">
            <a:avLst>
              <a:gd name="adj1" fmla="val 19245913"/>
              <a:gd name="adj2" fmla="val 19839397"/>
            </a:avLst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rc 65"/>
          <p:cNvSpPr/>
          <p:nvPr/>
        </p:nvSpPr>
        <p:spPr>
          <a:xfrm>
            <a:off x="462120" y="1905000"/>
            <a:ext cx="3886200" cy="5715000"/>
          </a:xfrm>
          <a:prstGeom prst="arc">
            <a:avLst>
              <a:gd name="adj1" fmla="val 18117697"/>
              <a:gd name="adj2" fmla="val 18962610"/>
            </a:avLst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c 66"/>
          <p:cNvSpPr/>
          <p:nvPr/>
        </p:nvSpPr>
        <p:spPr>
          <a:xfrm>
            <a:off x="459660" y="1905000"/>
            <a:ext cx="4343400" cy="5715000"/>
          </a:xfrm>
          <a:prstGeom prst="arc">
            <a:avLst>
              <a:gd name="adj1" fmla="val 18286849"/>
              <a:gd name="adj2" fmla="val 19349467"/>
            </a:avLst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2819400" y="3581400"/>
            <a:ext cx="258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r</a:t>
            </a:r>
            <a:endParaRPr lang="en-US" sz="1600" b="1" dirty="0"/>
          </a:p>
        </p:txBody>
      </p:sp>
      <p:grpSp>
        <p:nvGrpSpPr>
          <p:cNvPr id="102" name="Group 101"/>
          <p:cNvGrpSpPr/>
          <p:nvPr/>
        </p:nvGrpSpPr>
        <p:grpSpPr>
          <a:xfrm>
            <a:off x="2861810" y="2362200"/>
            <a:ext cx="802002" cy="533306"/>
            <a:chOff x="2861810" y="2362200"/>
            <a:chExt cx="802002" cy="533306"/>
          </a:xfrm>
        </p:grpSpPr>
        <p:sp>
          <p:nvSpPr>
            <p:cNvPr id="85" name="Right Brace 84"/>
            <p:cNvSpPr/>
            <p:nvPr/>
          </p:nvSpPr>
          <p:spPr>
            <a:xfrm rot="13755176">
              <a:off x="3126479" y="2358173"/>
              <a:ext cx="272664" cy="802002"/>
            </a:xfrm>
            <a:prstGeom prst="rightBrace">
              <a:avLst>
                <a:gd name="adj1" fmla="val 8333"/>
                <a:gd name="adj2" fmla="val 48811"/>
              </a:avLst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124200" y="2362200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dr</a:t>
              </a:r>
              <a:endParaRPr lang="en-US" sz="1600" b="1" dirty="0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2178172" y="3473572"/>
            <a:ext cx="914400" cy="1132182"/>
            <a:chOff x="2178172" y="3473572"/>
            <a:chExt cx="914400" cy="1132182"/>
          </a:xfrm>
        </p:grpSpPr>
        <p:sp>
          <p:nvSpPr>
            <p:cNvPr id="88" name="Rectangle 87"/>
            <p:cNvSpPr/>
            <p:nvPr/>
          </p:nvSpPr>
          <p:spPr>
            <a:xfrm>
              <a:off x="2209800" y="4267200"/>
              <a:ext cx="3417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ym typeface="Symbol"/>
                </a:rPr>
                <a:t></a:t>
              </a:r>
              <a:endParaRPr lang="en-US" sz="1600" dirty="0"/>
            </a:p>
          </p:txBody>
        </p:sp>
        <p:sp>
          <p:nvSpPr>
            <p:cNvPr id="89" name="Arc 88"/>
            <p:cNvSpPr/>
            <p:nvPr/>
          </p:nvSpPr>
          <p:spPr>
            <a:xfrm rot="9698005">
              <a:off x="2178172" y="3473572"/>
              <a:ext cx="914400" cy="914400"/>
            </a:xfrm>
            <a:prstGeom prst="arc">
              <a:avLst>
                <a:gd name="adj1" fmla="val 15797318"/>
                <a:gd name="adj2" fmla="val 512569"/>
              </a:avLst>
            </a:prstGeom>
            <a:ln w="19050">
              <a:solidFill>
                <a:srgbClr val="FF0000"/>
              </a:solidFill>
              <a:prstDash val="sysDot"/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899077" y="3404051"/>
            <a:ext cx="1617229" cy="1582703"/>
            <a:chOff x="1899077" y="3404051"/>
            <a:chExt cx="1617229" cy="1582703"/>
          </a:xfrm>
        </p:grpSpPr>
        <p:sp>
          <p:nvSpPr>
            <p:cNvPr id="87" name="TextBox 86"/>
            <p:cNvSpPr txBox="1"/>
            <p:nvPr/>
          </p:nvSpPr>
          <p:spPr>
            <a:xfrm>
              <a:off x="2209800" y="4648200"/>
              <a:ext cx="7120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ym typeface="Symbol"/>
                </a:rPr>
                <a:t>+</a:t>
              </a:r>
              <a:r>
                <a:rPr lang="en-US" sz="1600" b="1" dirty="0" smtClean="0"/>
                <a:t>d</a:t>
              </a:r>
              <a:r>
                <a:rPr lang="en-US" sz="1600" b="1" dirty="0" smtClean="0">
                  <a:sym typeface="Symbol"/>
                </a:rPr>
                <a:t></a:t>
              </a:r>
              <a:endParaRPr lang="en-US" sz="1600" b="1" dirty="0"/>
            </a:p>
          </p:txBody>
        </p:sp>
        <p:sp>
          <p:nvSpPr>
            <p:cNvPr id="90" name="Arc 89"/>
            <p:cNvSpPr/>
            <p:nvPr/>
          </p:nvSpPr>
          <p:spPr>
            <a:xfrm rot="9818311">
              <a:off x="1899077" y="3404051"/>
              <a:ext cx="1617229" cy="1272464"/>
            </a:xfrm>
            <a:prstGeom prst="arc">
              <a:avLst>
                <a:gd name="adj1" fmla="val 13514329"/>
                <a:gd name="adj2" fmla="val 405284"/>
              </a:avLst>
            </a:prstGeom>
            <a:ln w="22225">
              <a:solidFill>
                <a:srgbClr val="FF0000"/>
              </a:solidFill>
              <a:prstDash val="sysDot"/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04800" y="2286000"/>
            <a:ext cx="2971800" cy="1010265"/>
            <a:chOff x="304800" y="2286000"/>
            <a:chExt cx="2971800" cy="1010265"/>
          </a:xfrm>
        </p:grpSpPr>
        <p:sp>
          <p:nvSpPr>
            <p:cNvPr id="100" name="TextBox 99"/>
            <p:cNvSpPr txBox="1"/>
            <p:nvPr/>
          </p:nvSpPr>
          <p:spPr>
            <a:xfrm>
              <a:off x="304800" y="2743200"/>
              <a:ext cx="1000595" cy="380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r sinƟ d</a:t>
              </a:r>
              <a:r>
                <a:rPr lang="en-US" sz="1600" b="1" dirty="0" smtClean="0">
                  <a:sym typeface="Symbol"/>
                </a:rPr>
                <a:t></a:t>
              </a:r>
              <a:endParaRPr lang="en-US" sz="1600" b="1" dirty="0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887361" y="2286000"/>
              <a:ext cx="2389239" cy="1010265"/>
            </a:xfrm>
            <a:custGeom>
              <a:avLst/>
              <a:gdLst>
                <a:gd name="connsiteX0" fmla="*/ 0 w 2389239"/>
                <a:gd name="connsiteY0" fmla="*/ 420329 h 1010265"/>
                <a:gd name="connsiteX1" fmla="*/ 796413 w 2389239"/>
                <a:gd name="connsiteY1" fmla="*/ 258097 h 1010265"/>
                <a:gd name="connsiteX2" fmla="*/ 1858297 w 2389239"/>
                <a:gd name="connsiteY2" fmla="*/ 125361 h 1010265"/>
                <a:gd name="connsiteX3" fmla="*/ 2389239 w 2389239"/>
                <a:gd name="connsiteY3" fmla="*/ 1010265 h 1010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9239" h="1010265">
                  <a:moveTo>
                    <a:pt x="0" y="420329"/>
                  </a:moveTo>
                  <a:cubicBezTo>
                    <a:pt x="243348" y="363793"/>
                    <a:pt x="486697" y="307258"/>
                    <a:pt x="796413" y="258097"/>
                  </a:cubicBezTo>
                  <a:cubicBezTo>
                    <a:pt x="1106129" y="208936"/>
                    <a:pt x="1592826" y="0"/>
                    <a:pt x="1858297" y="125361"/>
                  </a:cubicBezTo>
                  <a:cubicBezTo>
                    <a:pt x="2123768" y="250722"/>
                    <a:pt x="2256503" y="630493"/>
                    <a:pt x="2389239" y="1010265"/>
                  </a:cubicBezTo>
                </a:path>
              </a:pathLst>
            </a:custGeom>
            <a:ln w="22225">
              <a:solidFill>
                <a:schemeClr val="tx1"/>
              </a:solidFill>
              <a:prstDash val="sys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1905000" y="2866104"/>
            <a:ext cx="1066800" cy="1096296"/>
            <a:chOff x="1905000" y="2866104"/>
            <a:chExt cx="1066800" cy="1096296"/>
          </a:xfrm>
        </p:grpSpPr>
        <p:sp>
          <p:nvSpPr>
            <p:cNvPr id="110" name="Arc 109"/>
            <p:cNvSpPr/>
            <p:nvPr/>
          </p:nvSpPr>
          <p:spPr>
            <a:xfrm>
              <a:off x="1905000" y="3048000"/>
              <a:ext cx="1066800" cy="914400"/>
            </a:xfrm>
            <a:prstGeom prst="arc">
              <a:avLst>
                <a:gd name="adj1" fmla="val 15722099"/>
                <a:gd name="adj2" fmla="val 20735756"/>
              </a:avLst>
            </a:prstGeom>
            <a:ln w="22225">
              <a:solidFill>
                <a:schemeClr val="tx1"/>
              </a:solidFill>
              <a:prstDash val="sys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2544096" y="2866104"/>
              <a:ext cx="3064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Ɵ</a:t>
              </a:r>
              <a:endParaRPr lang="en-US" sz="1400" b="1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1905000" y="3124200"/>
            <a:ext cx="1075421" cy="1143000"/>
            <a:chOff x="1905000" y="3124200"/>
            <a:chExt cx="1075421" cy="1143000"/>
          </a:xfrm>
        </p:grpSpPr>
        <p:sp>
          <p:nvSpPr>
            <p:cNvPr id="109" name="Arc 108"/>
            <p:cNvSpPr/>
            <p:nvPr/>
          </p:nvSpPr>
          <p:spPr>
            <a:xfrm>
              <a:off x="1905000" y="3352800"/>
              <a:ext cx="914400" cy="914400"/>
            </a:xfrm>
            <a:prstGeom prst="arc">
              <a:avLst>
                <a:gd name="adj1" fmla="val 16200000"/>
                <a:gd name="adj2" fmla="val 20735756"/>
              </a:avLst>
            </a:prstGeom>
            <a:ln w="22225">
              <a:solidFill>
                <a:schemeClr val="tx1"/>
              </a:solidFill>
              <a:prstDash val="sys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286000" y="3124200"/>
              <a:ext cx="6944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Ɵ + dƟ</a:t>
              </a:r>
              <a:endParaRPr lang="en-US" sz="1400" b="1" dirty="0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914400" y="3392129"/>
            <a:ext cx="2256503" cy="604025"/>
            <a:chOff x="914400" y="3392129"/>
            <a:chExt cx="2256503" cy="604025"/>
          </a:xfrm>
        </p:grpSpPr>
        <p:sp>
          <p:nvSpPr>
            <p:cNvPr id="115" name="TextBox 114"/>
            <p:cNvSpPr txBox="1"/>
            <p:nvPr/>
          </p:nvSpPr>
          <p:spPr>
            <a:xfrm>
              <a:off x="914400" y="3657600"/>
              <a:ext cx="5549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r dƟ</a:t>
              </a:r>
              <a:endParaRPr lang="en-US" sz="1600" b="1" dirty="0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1386348" y="3392129"/>
              <a:ext cx="1784555" cy="516194"/>
            </a:xfrm>
            <a:custGeom>
              <a:avLst/>
              <a:gdLst>
                <a:gd name="connsiteX0" fmla="*/ 1784555 w 1784555"/>
                <a:gd name="connsiteY0" fmla="*/ 0 h 516194"/>
                <a:gd name="connsiteX1" fmla="*/ 737420 w 1784555"/>
                <a:gd name="connsiteY1" fmla="*/ 442452 h 516194"/>
                <a:gd name="connsiteX2" fmla="*/ 0 w 1784555"/>
                <a:gd name="connsiteY2" fmla="*/ 442452 h 51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4555" h="516194">
                  <a:moveTo>
                    <a:pt x="1784555" y="0"/>
                  </a:moveTo>
                  <a:cubicBezTo>
                    <a:pt x="1409700" y="184355"/>
                    <a:pt x="1034846" y="368710"/>
                    <a:pt x="737420" y="442452"/>
                  </a:cubicBezTo>
                  <a:cubicBezTo>
                    <a:pt x="439994" y="516194"/>
                    <a:pt x="219997" y="479323"/>
                    <a:pt x="0" y="442452"/>
                  </a:cubicBezTo>
                </a:path>
              </a:pathLst>
            </a:custGeom>
            <a:ln w="22225">
              <a:solidFill>
                <a:schemeClr val="tx1"/>
              </a:solidFill>
              <a:prstDash val="sysDot"/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459660" y="1905000"/>
            <a:ext cx="4343400" cy="5715000"/>
            <a:chOff x="459660" y="1905000"/>
            <a:chExt cx="4343400" cy="5715000"/>
          </a:xfrm>
        </p:grpSpPr>
        <p:cxnSp>
          <p:nvCxnSpPr>
            <p:cNvPr id="130" name="Straight Connector 129"/>
            <p:cNvCxnSpPr/>
            <p:nvPr/>
          </p:nvCxnSpPr>
          <p:spPr>
            <a:xfrm>
              <a:off x="3962400" y="3200400"/>
              <a:ext cx="533400" cy="7620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Arc 130"/>
            <p:cNvSpPr/>
            <p:nvPr/>
          </p:nvSpPr>
          <p:spPr>
            <a:xfrm>
              <a:off x="462120" y="1905000"/>
              <a:ext cx="3886200" cy="5715000"/>
            </a:xfrm>
            <a:prstGeom prst="arc">
              <a:avLst>
                <a:gd name="adj1" fmla="val 18117697"/>
                <a:gd name="adj2" fmla="val 1896261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Arc 131"/>
            <p:cNvSpPr/>
            <p:nvPr/>
          </p:nvSpPr>
          <p:spPr>
            <a:xfrm>
              <a:off x="459660" y="1905000"/>
              <a:ext cx="4343400" cy="5715000"/>
            </a:xfrm>
            <a:prstGeom prst="arc">
              <a:avLst>
                <a:gd name="adj1" fmla="val 18286849"/>
                <a:gd name="adj2" fmla="val 19285802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3" name="Straight Connector 132"/>
            <p:cNvCxnSpPr/>
            <p:nvPr/>
          </p:nvCxnSpPr>
          <p:spPr>
            <a:xfrm>
              <a:off x="3736260" y="2667000"/>
              <a:ext cx="381000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6" name="Straight Arrow Connector 135"/>
          <p:cNvCxnSpPr/>
          <p:nvPr/>
        </p:nvCxnSpPr>
        <p:spPr>
          <a:xfrm flipV="1">
            <a:off x="6373764" y="4830096"/>
            <a:ext cx="1066800" cy="381000"/>
          </a:xfrm>
          <a:prstGeom prst="straightConnector1">
            <a:avLst/>
          </a:prstGeom>
          <a:ln w="25400">
            <a:solidFill>
              <a:srgbClr val="008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Left Brace 136"/>
          <p:cNvSpPr/>
          <p:nvPr/>
        </p:nvSpPr>
        <p:spPr>
          <a:xfrm rot="19723588">
            <a:off x="5793152" y="5022709"/>
            <a:ext cx="434593" cy="593190"/>
          </a:xfrm>
          <a:prstGeom prst="leftBrac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5486400" y="5410200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 dƟ</a:t>
            </a:r>
            <a:endParaRPr lang="en-US" sz="1400" b="1" dirty="0"/>
          </a:p>
        </p:txBody>
      </p:sp>
      <p:sp>
        <p:nvSpPr>
          <p:cNvPr id="139" name="Left Brace 138"/>
          <p:cNvSpPr/>
          <p:nvPr/>
        </p:nvSpPr>
        <p:spPr>
          <a:xfrm rot="5640256">
            <a:off x="6014468" y="4525106"/>
            <a:ext cx="432759" cy="397026"/>
          </a:xfrm>
          <a:prstGeom prst="leftBrac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5791200" y="4191000"/>
            <a:ext cx="938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  sinƟ d</a:t>
            </a:r>
            <a:r>
              <a:rPr lang="en-US" sz="1400" b="1" dirty="0" smtClean="0">
                <a:sym typeface="Symbol"/>
              </a:rPr>
              <a:t></a:t>
            </a:r>
            <a:endParaRPr lang="en-US" sz="1400" b="1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4953000"/>
            <a:ext cx="228600" cy="304800"/>
          </a:xfrm>
          <a:prstGeom prst="rect">
            <a:avLst/>
          </a:prstGeom>
          <a:noFill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9900" y="5181600"/>
            <a:ext cx="2324100" cy="352425"/>
          </a:xfrm>
          <a:prstGeom prst="rect">
            <a:avLst/>
          </a:prstGeom>
          <a:noFill/>
        </p:spPr>
      </p:pic>
      <p:grpSp>
        <p:nvGrpSpPr>
          <p:cNvPr id="151" name="Group 150"/>
          <p:cNvGrpSpPr/>
          <p:nvPr/>
        </p:nvGrpSpPr>
        <p:grpSpPr>
          <a:xfrm>
            <a:off x="3109452" y="2667000"/>
            <a:ext cx="1007808" cy="640684"/>
            <a:chOff x="3109452" y="2667000"/>
            <a:chExt cx="1007808" cy="640684"/>
          </a:xfrm>
        </p:grpSpPr>
        <p:cxnSp>
          <p:nvCxnSpPr>
            <p:cNvPr id="147" name="Straight Connector 146"/>
            <p:cNvCxnSpPr/>
            <p:nvPr/>
          </p:nvCxnSpPr>
          <p:spPr>
            <a:xfrm flipV="1">
              <a:off x="3109452" y="2667000"/>
              <a:ext cx="624348" cy="54814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3124200" y="3229896"/>
              <a:ext cx="304800" cy="777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V="1">
              <a:off x="3429000" y="2667000"/>
              <a:ext cx="685800" cy="60960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3736260" y="2667000"/>
              <a:ext cx="381000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Group 155"/>
          <p:cNvGrpSpPr/>
          <p:nvPr/>
        </p:nvGrpSpPr>
        <p:grpSpPr>
          <a:xfrm>
            <a:off x="5257800" y="3645782"/>
            <a:ext cx="938077" cy="471995"/>
            <a:chOff x="5257800" y="3645782"/>
            <a:chExt cx="938077" cy="471995"/>
          </a:xfrm>
        </p:grpSpPr>
        <p:sp>
          <p:nvSpPr>
            <p:cNvPr id="152" name="Left Brace 151"/>
            <p:cNvSpPr/>
            <p:nvPr/>
          </p:nvSpPr>
          <p:spPr>
            <a:xfrm rot="17721177">
              <a:off x="5709974" y="3593175"/>
              <a:ext cx="252236" cy="35745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5257800" y="3810000"/>
              <a:ext cx="9380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r  sinƟ d</a:t>
              </a:r>
              <a:r>
                <a:rPr lang="en-US" sz="1400" b="1" dirty="0" smtClean="0">
                  <a:sym typeface="Symbol"/>
                </a:rPr>
                <a:t></a:t>
              </a:r>
              <a:endParaRPr lang="en-US" sz="1400" b="1" dirty="0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5506320" y="2743200"/>
            <a:ext cx="825316" cy="594358"/>
            <a:chOff x="5506320" y="2743200"/>
            <a:chExt cx="825316" cy="594358"/>
          </a:xfrm>
        </p:grpSpPr>
        <p:sp>
          <p:nvSpPr>
            <p:cNvPr id="153" name="Left Brace 152"/>
            <p:cNvSpPr/>
            <p:nvPr/>
          </p:nvSpPr>
          <p:spPr>
            <a:xfrm rot="2840932">
              <a:off x="5728478" y="2734400"/>
              <a:ext cx="381000" cy="825316"/>
            </a:xfrm>
            <a:prstGeom prst="leftBrace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5562600" y="2743200"/>
              <a:ext cx="3642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dr</a:t>
              </a:r>
              <a:endParaRPr lang="en-US" sz="1600" dirty="0"/>
            </a:p>
          </p:txBody>
        </p:sp>
      </p:grpSp>
      <p:sp>
        <p:nvSpPr>
          <p:cNvPr id="158" name="Freeform 157"/>
          <p:cNvSpPr/>
          <p:nvPr/>
        </p:nvSpPr>
        <p:spPr>
          <a:xfrm>
            <a:off x="6248400" y="3352800"/>
            <a:ext cx="457199" cy="589935"/>
          </a:xfrm>
          <a:custGeom>
            <a:avLst/>
            <a:gdLst>
              <a:gd name="connsiteX0" fmla="*/ 0 w 457199"/>
              <a:gd name="connsiteY0" fmla="*/ 0 h 589935"/>
              <a:gd name="connsiteX1" fmla="*/ 412954 w 457199"/>
              <a:gd name="connsiteY1" fmla="*/ 235974 h 589935"/>
              <a:gd name="connsiteX2" fmla="*/ 265471 w 457199"/>
              <a:gd name="connsiteY2" fmla="*/ 589935 h 58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199" h="589935">
                <a:moveTo>
                  <a:pt x="0" y="0"/>
                </a:moveTo>
                <a:cubicBezTo>
                  <a:pt x="184354" y="68826"/>
                  <a:pt x="368709" y="137652"/>
                  <a:pt x="412954" y="235974"/>
                </a:cubicBezTo>
                <a:cubicBezTo>
                  <a:pt x="457199" y="334296"/>
                  <a:pt x="361335" y="462115"/>
                  <a:pt x="265471" y="589935"/>
                </a:cubicBezTo>
              </a:path>
            </a:pathLst>
          </a:custGeom>
          <a:ln w="25400">
            <a:solidFill>
              <a:srgbClr val="008000"/>
            </a:solidFill>
            <a:headEnd type="diamon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3733800"/>
            <a:ext cx="247650" cy="304800"/>
          </a:xfrm>
          <a:prstGeom prst="rect">
            <a:avLst/>
          </a:prstGeom>
          <a:noFill/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15150" y="4038600"/>
            <a:ext cx="2228850" cy="352425"/>
          </a:xfrm>
          <a:prstGeom prst="rect">
            <a:avLst/>
          </a:prstGeom>
          <a:noFill/>
        </p:spPr>
      </p:pic>
      <p:grpSp>
        <p:nvGrpSpPr>
          <p:cNvPr id="168" name="Group 167"/>
          <p:cNvGrpSpPr/>
          <p:nvPr/>
        </p:nvGrpSpPr>
        <p:grpSpPr>
          <a:xfrm>
            <a:off x="88488" y="1905000"/>
            <a:ext cx="4269660" cy="5715000"/>
            <a:chOff x="3505200" y="533400"/>
            <a:chExt cx="4269660" cy="5715000"/>
          </a:xfrm>
        </p:grpSpPr>
        <p:cxnSp>
          <p:nvCxnSpPr>
            <p:cNvPr id="164" name="Straight Connector 163"/>
            <p:cNvCxnSpPr/>
            <p:nvPr/>
          </p:nvCxnSpPr>
          <p:spPr>
            <a:xfrm flipV="1">
              <a:off x="6535992" y="1295400"/>
              <a:ext cx="624348" cy="54814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V="1">
              <a:off x="6703140" y="1828800"/>
              <a:ext cx="762000" cy="31954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Arc 165"/>
            <p:cNvSpPr/>
            <p:nvPr/>
          </p:nvSpPr>
          <p:spPr>
            <a:xfrm>
              <a:off x="3505200" y="1066800"/>
              <a:ext cx="3429000" cy="4419600"/>
            </a:xfrm>
            <a:prstGeom prst="arc">
              <a:avLst>
                <a:gd name="adj1" fmla="val 18758494"/>
                <a:gd name="adj2" fmla="val 19356874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Arc 166"/>
            <p:cNvSpPr/>
            <p:nvPr/>
          </p:nvSpPr>
          <p:spPr>
            <a:xfrm>
              <a:off x="3888660" y="533400"/>
              <a:ext cx="3886200" cy="5715000"/>
            </a:xfrm>
            <a:prstGeom prst="arc">
              <a:avLst>
                <a:gd name="adj1" fmla="val 18117697"/>
                <a:gd name="adj2" fmla="val 1896261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9" name="Freeform 168"/>
          <p:cNvSpPr/>
          <p:nvPr/>
        </p:nvSpPr>
        <p:spPr>
          <a:xfrm>
            <a:off x="6858000" y="1524000"/>
            <a:ext cx="1091381" cy="484239"/>
          </a:xfrm>
          <a:custGeom>
            <a:avLst/>
            <a:gdLst>
              <a:gd name="connsiteX0" fmla="*/ 0 w 1091381"/>
              <a:gd name="connsiteY0" fmla="*/ 339213 h 484239"/>
              <a:gd name="connsiteX1" fmla="*/ 560439 w 1091381"/>
              <a:gd name="connsiteY1" fmla="*/ 427704 h 484239"/>
              <a:gd name="connsiteX2" fmla="*/ 1091381 w 1091381"/>
              <a:gd name="connsiteY2" fmla="*/ 0 h 484239"/>
              <a:gd name="connsiteX3" fmla="*/ 1091381 w 1091381"/>
              <a:gd name="connsiteY3" fmla="*/ 0 h 48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1381" h="484239">
                <a:moveTo>
                  <a:pt x="0" y="339213"/>
                </a:moveTo>
                <a:cubicBezTo>
                  <a:pt x="189271" y="411726"/>
                  <a:pt x="378542" y="484239"/>
                  <a:pt x="560439" y="427704"/>
                </a:cubicBezTo>
                <a:cubicBezTo>
                  <a:pt x="742336" y="371169"/>
                  <a:pt x="1091381" y="0"/>
                  <a:pt x="1091381" y="0"/>
                </a:cubicBezTo>
                <a:lnTo>
                  <a:pt x="1091381" y="0"/>
                </a:lnTo>
              </a:path>
            </a:pathLst>
          </a:custGeom>
          <a:ln w="31750">
            <a:solidFill>
              <a:srgbClr val="008000"/>
            </a:solidFill>
            <a:headEnd type="diamon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1600200"/>
            <a:ext cx="266700" cy="342900"/>
          </a:xfrm>
          <a:prstGeom prst="rect">
            <a:avLst/>
          </a:prstGeom>
          <a:noFill/>
        </p:spPr>
      </p:pic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2057400"/>
            <a:ext cx="1704975" cy="381000"/>
          </a:xfrm>
          <a:prstGeom prst="rect">
            <a:avLst/>
          </a:prstGeom>
          <a:noFill/>
        </p:spPr>
      </p:pic>
      <p:sp>
        <p:nvSpPr>
          <p:cNvPr id="99" name="Text Box 4"/>
          <p:cNvSpPr txBox="1">
            <a:spLocks noChangeArrowheads="1"/>
          </p:cNvSpPr>
          <p:nvPr/>
        </p:nvSpPr>
        <p:spPr bwMode="auto">
          <a:xfrm>
            <a:off x="1066800" y="457200"/>
            <a:ext cx="7696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0033CC"/>
                </a:solidFill>
              </a:rPr>
              <a:t>Differential Elements in </a:t>
            </a:r>
            <a:r>
              <a:rPr lang="en-US" sz="2400" b="1" i="1" dirty="0" smtClean="0">
                <a:solidFill>
                  <a:srgbClr val="0033CC"/>
                </a:solidFill>
              </a:rPr>
              <a:t>Spherical Coordinate Systems</a:t>
            </a:r>
            <a:endParaRPr lang="en-US" sz="2400" b="1" i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51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0.28819 0.05324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0.36527 -0.19444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-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137" grpId="0" animBg="1"/>
      <p:bldP spid="138" grpId="0"/>
      <p:bldP spid="139" grpId="0" animBg="1"/>
      <p:bldP spid="140" grpId="0"/>
      <p:bldP spid="158" grpId="0" animBg="1"/>
      <p:bldP spid="16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7"/>
            <a:ext cx="8229600" cy="26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CE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8" name="Picture 7" descr="SNS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7400"/>
            <a:ext cx="990600" cy="990600"/>
          </a:xfrm>
          <a:prstGeom prst="rect">
            <a:avLst/>
          </a:prstGeom>
        </p:spPr>
      </p:pic>
      <p:cxnSp>
        <p:nvCxnSpPr>
          <p:cNvPr id="167" name="Straight Arrow Connector 166"/>
          <p:cNvCxnSpPr/>
          <p:nvPr/>
        </p:nvCxnSpPr>
        <p:spPr>
          <a:xfrm rot="16200000" flipV="1">
            <a:off x="731428" y="2856906"/>
            <a:ext cx="2667000" cy="11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>
            <a:off x="2055416" y="4191000"/>
            <a:ext cx="3048000" cy="15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 rot="10800000" flipV="1">
            <a:off x="0" y="4191560"/>
            <a:ext cx="2058589" cy="1371039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0" y="50292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4798616" y="4191000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</a:t>
            </a:r>
            <a:endParaRPr lang="en-US" b="1" dirty="0"/>
          </a:p>
        </p:txBody>
      </p:sp>
      <p:sp>
        <p:nvSpPr>
          <p:cNvPr id="172" name="TextBox 171"/>
          <p:cNvSpPr txBox="1"/>
          <p:nvPr/>
        </p:nvSpPr>
        <p:spPr>
          <a:xfrm>
            <a:off x="2098969" y="137160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z</a:t>
            </a:r>
            <a:endParaRPr lang="en-US" b="1" dirty="0"/>
          </a:p>
        </p:txBody>
      </p:sp>
      <p:cxnSp>
        <p:nvCxnSpPr>
          <p:cNvPr id="174" name="Straight Connector 173"/>
          <p:cNvCxnSpPr/>
          <p:nvPr/>
        </p:nvCxnSpPr>
        <p:spPr>
          <a:xfrm rot="10800000" flipV="1">
            <a:off x="988616" y="4189524"/>
            <a:ext cx="1066800" cy="73152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988616" y="4906296"/>
            <a:ext cx="24384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rot="10800000" flipV="1">
            <a:off x="3427016" y="4191000"/>
            <a:ext cx="1066800" cy="73152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2055416" y="4191000"/>
            <a:ext cx="1371600" cy="731520"/>
          </a:xfrm>
          <a:prstGeom prst="line">
            <a:avLst/>
          </a:prstGeom>
          <a:ln w="317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2055416" y="2133600"/>
            <a:ext cx="1371600" cy="731520"/>
          </a:xfrm>
          <a:prstGeom prst="line">
            <a:avLst/>
          </a:prstGeom>
          <a:ln w="317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5400000" flipH="1" flipV="1">
            <a:off x="2368820" y="3894804"/>
            <a:ext cx="2057400" cy="158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1" name="Group 190"/>
          <p:cNvGrpSpPr/>
          <p:nvPr/>
        </p:nvGrpSpPr>
        <p:grpSpPr>
          <a:xfrm>
            <a:off x="2055416" y="2210594"/>
            <a:ext cx="153194" cy="228600"/>
            <a:chOff x="2743200" y="2210594"/>
            <a:chExt cx="153194" cy="228600"/>
          </a:xfrm>
        </p:grpSpPr>
        <p:cxnSp>
          <p:nvCxnSpPr>
            <p:cNvPr id="187" name="Straight Connector 186"/>
            <p:cNvCxnSpPr/>
            <p:nvPr/>
          </p:nvCxnSpPr>
          <p:spPr>
            <a:xfrm>
              <a:off x="2743200" y="2362200"/>
              <a:ext cx="152400" cy="76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5400000" flipH="1" flipV="1">
              <a:off x="2781300" y="2324100"/>
              <a:ext cx="2286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/>
          <p:cNvGrpSpPr/>
          <p:nvPr/>
        </p:nvGrpSpPr>
        <p:grpSpPr>
          <a:xfrm>
            <a:off x="1217216" y="4724400"/>
            <a:ext cx="304800" cy="182880"/>
            <a:chOff x="1905000" y="4724400"/>
            <a:chExt cx="304800" cy="182880"/>
          </a:xfrm>
        </p:grpSpPr>
        <p:cxnSp>
          <p:nvCxnSpPr>
            <p:cNvPr id="196" name="Straight Connector 195"/>
            <p:cNvCxnSpPr/>
            <p:nvPr/>
          </p:nvCxnSpPr>
          <p:spPr>
            <a:xfrm>
              <a:off x="1981200" y="4724400"/>
              <a:ext cx="2286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rot="10800000" flipV="1">
              <a:off x="1905000" y="4724400"/>
              <a:ext cx="304800" cy="18288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Group 208"/>
          <p:cNvGrpSpPr/>
          <p:nvPr/>
        </p:nvGrpSpPr>
        <p:grpSpPr>
          <a:xfrm rot="10800000">
            <a:off x="3988991" y="4191000"/>
            <a:ext cx="304800" cy="182880"/>
            <a:chOff x="1905000" y="4724400"/>
            <a:chExt cx="304800" cy="182880"/>
          </a:xfrm>
        </p:grpSpPr>
        <p:cxnSp>
          <p:nvCxnSpPr>
            <p:cNvPr id="210" name="Straight Connector 209"/>
            <p:cNvCxnSpPr/>
            <p:nvPr/>
          </p:nvCxnSpPr>
          <p:spPr>
            <a:xfrm>
              <a:off x="1981200" y="4724400"/>
              <a:ext cx="2286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0800000" flipV="1">
              <a:off x="1905000" y="4724400"/>
              <a:ext cx="304800" cy="18288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3" name="Straight Connector 212"/>
          <p:cNvCxnSpPr/>
          <p:nvPr/>
        </p:nvCxnSpPr>
        <p:spPr>
          <a:xfrm flipV="1">
            <a:off x="2055416" y="2895600"/>
            <a:ext cx="1371600" cy="1295400"/>
          </a:xfrm>
          <a:prstGeom prst="line">
            <a:avLst/>
          </a:prstGeom>
          <a:ln w="28575">
            <a:solidFill>
              <a:srgbClr val="FF00FF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/>
          <p:cNvSpPr txBox="1"/>
          <p:nvPr/>
        </p:nvSpPr>
        <p:spPr>
          <a:xfrm>
            <a:off x="2588816" y="3200400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  <a:endParaRPr lang="en-US" b="1" dirty="0"/>
          </a:p>
        </p:txBody>
      </p:sp>
      <p:sp>
        <p:nvSpPr>
          <p:cNvPr id="218" name="TextBox 217"/>
          <p:cNvSpPr txBox="1"/>
          <p:nvPr/>
        </p:nvSpPr>
        <p:spPr>
          <a:xfrm>
            <a:off x="1369616" y="41910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219" name="TextBox 218"/>
          <p:cNvSpPr txBox="1"/>
          <p:nvPr/>
        </p:nvSpPr>
        <p:spPr>
          <a:xfrm>
            <a:off x="1826816" y="4953000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</a:t>
            </a:r>
            <a:endParaRPr lang="en-US" b="1" dirty="0"/>
          </a:p>
        </p:txBody>
      </p:sp>
      <p:sp>
        <p:nvSpPr>
          <p:cNvPr id="220" name="TextBox 219"/>
          <p:cNvSpPr txBox="1"/>
          <p:nvPr/>
        </p:nvSpPr>
        <p:spPr>
          <a:xfrm>
            <a:off x="3884216" y="45720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221" name="TextBox 220"/>
          <p:cNvSpPr txBox="1"/>
          <p:nvPr/>
        </p:nvSpPr>
        <p:spPr>
          <a:xfrm>
            <a:off x="2817416" y="3733800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</a:t>
            </a:r>
            <a:endParaRPr lang="en-US" b="1" dirty="0"/>
          </a:p>
        </p:txBody>
      </p:sp>
      <p:cxnSp>
        <p:nvCxnSpPr>
          <p:cNvPr id="222" name="Straight Connector 221"/>
          <p:cNvCxnSpPr/>
          <p:nvPr/>
        </p:nvCxnSpPr>
        <p:spPr>
          <a:xfrm>
            <a:off x="2055416" y="4191000"/>
            <a:ext cx="24384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Arc 222"/>
          <p:cNvSpPr/>
          <p:nvPr/>
        </p:nvSpPr>
        <p:spPr>
          <a:xfrm rot="6432963">
            <a:off x="1484451" y="3467636"/>
            <a:ext cx="914400" cy="914400"/>
          </a:xfrm>
          <a:prstGeom prst="arc">
            <a:avLst>
              <a:gd name="adj1" fmla="val 18311615"/>
              <a:gd name="adj2" fmla="val 0"/>
            </a:avLst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TextBox 223"/>
          <p:cNvSpPr txBox="1"/>
          <p:nvPr/>
        </p:nvSpPr>
        <p:spPr>
          <a:xfrm>
            <a:off x="1903016" y="4355688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ym typeface="Symbol"/>
              </a:rPr>
              <a:t></a:t>
            </a:r>
            <a:endParaRPr lang="en-US" b="1" dirty="0"/>
          </a:p>
        </p:txBody>
      </p:sp>
      <p:sp>
        <p:nvSpPr>
          <p:cNvPr id="225" name="Arc 224"/>
          <p:cNvSpPr/>
          <p:nvPr/>
        </p:nvSpPr>
        <p:spPr>
          <a:xfrm>
            <a:off x="1598216" y="3810000"/>
            <a:ext cx="914400" cy="914400"/>
          </a:xfrm>
          <a:prstGeom prst="arc">
            <a:avLst>
              <a:gd name="adj1" fmla="val 16200000"/>
              <a:gd name="adj2" fmla="val 1859456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TextBox 225"/>
          <p:cNvSpPr txBox="1"/>
          <p:nvPr/>
        </p:nvSpPr>
        <p:spPr>
          <a:xfrm>
            <a:off x="2055416" y="3507660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/>
                <a:cs typeface="Calibri"/>
                <a:sym typeface="Symbol"/>
              </a:rPr>
              <a:t>Ɵ</a:t>
            </a:r>
            <a:endParaRPr lang="en-US" b="1" dirty="0"/>
          </a:p>
        </p:txBody>
      </p:sp>
      <p:sp>
        <p:nvSpPr>
          <p:cNvPr id="227" name="TextBox 226"/>
          <p:cNvSpPr txBox="1"/>
          <p:nvPr/>
        </p:nvSpPr>
        <p:spPr>
          <a:xfrm>
            <a:off x="3427016" y="358140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z</a:t>
            </a:r>
            <a:endParaRPr lang="en-US" b="1" dirty="0"/>
          </a:p>
        </p:txBody>
      </p:sp>
      <p:sp>
        <p:nvSpPr>
          <p:cNvPr id="228" name="TextBox 227"/>
          <p:cNvSpPr txBox="1"/>
          <p:nvPr/>
        </p:nvSpPr>
        <p:spPr>
          <a:xfrm>
            <a:off x="1750616" y="304800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z</a:t>
            </a:r>
            <a:endParaRPr lang="en-US" b="1" dirty="0"/>
          </a:p>
        </p:txBody>
      </p:sp>
      <p:sp>
        <p:nvSpPr>
          <p:cNvPr id="229" name="TextBox 228"/>
          <p:cNvSpPr txBox="1"/>
          <p:nvPr/>
        </p:nvSpPr>
        <p:spPr>
          <a:xfrm>
            <a:off x="2588816" y="2057400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 sin</a:t>
            </a:r>
            <a:r>
              <a:rPr lang="en-US" b="1" dirty="0" smtClean="0">
                <a:latin typeface="Calibri"/>
                <a:cs typeface="Calibri"/>
              </a:rPr>
              <a:t>Ɵ</a:t>
            </a:r>
            <a:endParaRPr lang="en-US" b="1" dirty="0"/>
          </a:p>
        </p:txBody>
      </p:sp>
      <p:sp>
        <p:nvSpPr>
          <p:cNvPr id="230" name="TextBox 229"/>
          <p:cNvSpPr txBox="1"/>
          <p:nvPr/>
        </p:nvSpPr>
        <p:spPr>
          <a:xfrm>
            <a:off x="2588816" y="4267200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 sin</a:t>
            </a:r>
            <a:r>
              <a:rPr lang="en-US" b="1" dirty="0" smtClean="0">
                <a:latin typeface="Calibri"/>
                <a:cs typeface="Calibri"/>
              </a:rPr>
              <a:t>Ɵ</a:t>
            </a:r>
            <a:endParaRPr lang="en-US" b="1" dirty="0"/>
          </a:p>
        </p:txBody>
      </p:sp>
      <p:sp>
        <p:nvSpPr>
          <p:cNvPr id="231" name="TextBox 230"/>
          <p:cNvSpPr txBox="1"/>
          <p:nvPr/>
        </p:nvSpPr>
        <p:spPr>
          <a:xfrm>
            <a:off x="3427016" y="2590800"/>
            <a:ext cx="2237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 (x, y, z)  = P (r, </a:t>
            </a:r>
            <a:r>
              <a:rPr lang="en-US" b="1" dirty="0" smtClean="0">
                <a:latin typeface="Calibri"/>
                <a:cs typeface="Calibri"/>
              </a:rPr>
              <a:t>Ɵ, </a:t>
            </a:r>
            <a:r>
              <a:rPr lang="en-US" b="1" dirty="0" smtClean="0">
                <a:latin typeface="Calibri"/>
                <a:cs typeface="Calibri"/>
                <a:sym typeface="Symbol"/>
              </a:rPr>
              <a:t>)</a:t>
            </a:r>
            <a:endParaRPr lang="en-US" b="1" dirty="0"/>
          </a:p>
        </p:txBody>
      </p:sp>
      <p:sp>
        <p:nvSpPr>
          <p:cNvPr id="253" name="TextBox 252"/>
          <p:cNvSpPr txBox="1"/>
          <p:nvPr/>
        </p:nvSpPr>
        <p:spPr>
          <a:xfrm>
            <a:off x="1524000" y="1676400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</a:t>
            </a:r>
            <a:endParaRPr lang="en-US" b="1" dirty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75" name="Group 274"/>
          <p:cNvGrpSpPr/>
          <p:nvPr/>
        </p:nvGrpSpPr>
        <p:grpSpPr>
          <a:xfrm>
            <a:off x="152400" y="1219200"/>
            <a:ext cx="1495425" cy="2924175"/>
            <a:chOff x="152400" y="1219200"/>
            <a:chExt cx="1495425" cy="2924175"/>
          </a:xfrm>
        </p:grpSpPr>
        <p:cxnSp>
          <p:nvCxnSpPr>
            <p:cNvPr id="241" name="Straight Connector 240"/>
            <p:cNvCxnSpPr/>
            <p:nvPr/>
          </p:nvCxnSpPr>
          <p:spPr>
            <a:xfrm>
              <a:off x="304800" y="2514600"/>
              <a:ext cx="1143000" cy="158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 flipH="1" flipV="1">
              <a:off x="800100" y="1866900"/>
              <a:ext cx="1295400" cy="158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28600" y="1295400"/>
              <a:ext cx="1295400" cy="11430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5400000" flipH="1" flipV="1">
              <a:off x="1104900" y="2400300"/>
              <a:ext cx="228600" cy="158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>
              <a:off x="1219200" y="2286000"/>
              <a:ext cx="228600" cy="158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Arc 250"/>
            <p:cNvSpPr/>
            <p:nvPr/>
          </p:nvSpPr>
          <p:spPr>
            <a:xfrm>
              <a:off x="304800" y="2209800"/>
              <a:ext cx="457200" cy="990600"/>
            </a:xfrm>
            <a:prstGeom prst="arc">
              <a:avLst>
                <a:gd name="adj1" fmla="val 16536156"/>
                <a:gd name="adj2" fmla="val 19232983"/>
              </a:avLst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762000" y="251460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228600" y="1447800"/>
              <a:ext cx="745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 sin</a:t>
              </a:r>
              <a:r>
                <a:rPr lang="en-US" b="1" dirty="0" smtClean="0">
                  <a:latin typeface="Calibri"/>
                  <a:cs typeface="Calibri"/>
                </a:rPr>
                <a:t>Ɵ</a:t>
              </a:r>
              <a:endParaRPr lang="en-US" b="1" dirty="0"/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685800" y="2057400"/>
              <a:ext cx="3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ym typeface="Symbol"/>
                </a:rPr>
                <a:t></a:t>
              </a:r>
              <a:endParaRPr lang="en-US" b="1" dirty="0"/>
            </a:p>
          </p:txBody>
        </p:sp>
        <p:pic>
          <p:nvPicPr>
            <p:cNvPr id="29699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400" y="2895600"/>
              <a:ext cx="1495425" cy="571500"/>
            </a:xfrm>
            <a:prstGeom prst="rect">
              <a:avLst/>
            </a:prstGeom>
            <a:noFill/>
          </p:spPr>
        </p:pic>
        <p:pic>
          <p:nvPicPr>
            <p:cNvPr id="29702" name="Picture 6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400" y="3581400"/>
              <a:ext cx="1466850" cy="561975"/>
            </a:xfrm>
            <a:prstGeom prst="rect">
              <a:avLst/>
            </a:prstGeom>
            <a:noFill/>
          </p:spPr>
        </p:pic>
      </p:grp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76" name="Group 275"/>
          <p:cNvGrpSpPr/>
          <p:nvPr/>
        </p:nvGrpSpPr>
        <p:grpSpPr>
          <a:xfrm>
            <a:off x="6096794" y="1142206"/>
            <a:ext cx="2504281" cy="1981200"/>
            <a:chOff x="6096794" y="1142206"/>
            <a:chExt cx="2504281" cy="1981200"/>
          </a:xfrm>
        </p:grpSpPr>
        <p:cxnSp>
          <p:nvCxnSpPr>
            <p:cNvPr id="261" name="Straight Connector 260"/>
            <p:cNvCxnSpPr/>
            <p:nvPr/>
          </p:nvCxnSpPr>
          <p:spPr>
            <a:xfrm>
              <a:off x="6096794" y="2437606"/>
              <a:ext cx="1143000" cy="1588"/>
            </a:xfrm>
            <a:prstGeom prst="line">
              <a:avLst/>
            </a:prstGeom>
            <a:ln w="3492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5400000" flipH="1" flipV="1">
              <a:off x="6592094" y="1789906"/>
              <a:ext cx="1295400" cy="1588"/>
            </a:xfrm>
            <a:prstGeom prst="line">
              <a:avLst/>
            </a:prstGeom>
            <a:ln w="3492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rot="5400000">
              <a:off x="6020594" y="1218406"/>
              <a:ext cx="1295400" cy="1143000"/>
            </a:xfrm>
            <a:prstGeom prst="line">
              <a:avLst/>
            </a:prstGeom>
            <a:ln w="3492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5400000" flipH="1" flipV="1">
              <a:off x="6896894" y="2323306"/>
              <a:ext cx="228600" cy="1588"/>
            </a:xfrm>
            <a:prstGeom prst="line">
              <a:avLst/>
            </a:prstGeom>
            <a:ln w="3492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>
              <a:off x="7011194" y="2209006"/>
              <a:ext cx="228600" cy="1588"/>
            </a:xfrm>
            <a:prstGeom prst="line">
              <a:avLst/>
            </a:prstGeom>
            <a:ln w="3492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Arc 265"/>
            <p:cNvSpPr/>
            <p:nvPr/>
          </p:nvSpPr>
          <p:spPr>
            <a:xfrm>
              <a:off x="6096794" y="2132806"/>
              <a:ext cx="457200" cy="990600"/>
            </a:xfrm>
            <a:prstGeom prst="arc">
              <a:avLst>
                <a:gd name="adj1" fmla="val 16536156"/>
                <a:gd name="adj2" fmla="val 19232983"/>
              </a:avLst>
            </a:prstGeom>
            <a:ln w="3492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6553994" y="2437606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z</a:t>
              </a:r>
              <a:endParaRPr lang="en-US" b="1" dirty="0"/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6400800" y="1371600"/>
              <a:ext cx="266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</a:t>
              </a:r>
              <a:endParaRPr lang="en-US" b="1" dirty="0"/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6477794" y="1980406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alibri"/>
                  <a:cs typeface="Calibri"/>
                  <a:sym typeface="Symbol"/>
                </a:rPr>
                <a:t>Ɵ</a:t>
              </a:r>
              <a:endParaRPr lang="en-US" b="1" dirty="0"/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7315200" y="1600200"/>
              <a:ext cx="745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 sin</a:t>
              </a:r>
              <a:r>
                <a:rPr lang="en-US" b="1" dirty="0" smtClean="0">
                  <a:latin typeface="Calibri"/>
                  <a:cs typeface="Calibri"/>
                </a:rPr>
                <a:t>Ɵ</a:t>
              </a:r>
              <a:endParaRPr lang="en-US" b="1" dirty="0"/>
            </a:p>
          </p:txBody>
        </p:sp>
        <p:pic>
          <p:nvPicPr>
            <p:cNvPr id="29705" name="Picture 9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0" y="2133600"/>
              <a:ext cx="981075" cy="561975"/>
            </a:xfrm>
            <a:prstGeom prst="rect">
              <a:avLst/>
            </a:prstGeom>
            <a:noFill/>
          </p:spPr>
        </p:pic>
      </p:grp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10" name="Picture 1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124200"/>
            <a:ext cx="1752600" cy="342900"/>
          </a:xfrm>
          <a:prstGeom prst="rect">
            <a:avLst/>
          </a:prstGeom>
          <a:noFill/>
        </p:spPr>
      </p:pic>
      <p:pic>
        <p:nvPicPr>
          <p:cNvPr id="29709" name="Picture 1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505200"/>
            <a:ext cx="1733550" cy="342900"/>
          </a:xfrm>
          <a:prstGeom prst="rect">
            <a:avLst/>
          </a:prstGeom>
          <a:noFill/>
        </p:spPr>
      </p:pic>
      <p:pic>
        <p:nvPicPr>
          <p:cNvPr id="29708" name="Picture 1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886200"/>
            <a:ext cx="1095375" cy="342900"/>
          </a:xfrm>
          <a:prstGeom prst="rect">
            <a:avLst/>
          </a:prstGeom>
          <a:noFill/>
        </p:spPr>
      </p:pic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15" name="Picture 19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4343400"/>
            <a:ext cx="1981200" cy="352425"/>
          </a:xfrm>
          <a:prstGeom prst="rect">
            <a:avLst/>
          </a:prstGeom>
          <a:noFill/>
        </p:spPr>
      </p:pic>
      <p:pic>
        <p:nvPicPr>
          <p:cNvPr id="29714" name="Picture 18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4724400"/>
            <a:ext cx="2038350" cy="409575"/>
          </a:xfrm>
          <a:prstGeom prst="rect">
            <a:avLst/>
          </a:prstGeom>
          <a:noFill/>
        </p:spPr>
      </p:pic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19" name="Picture 2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5181600"/>
            <a:ext cx="1038225" cy="561975"/>
          </a:xfrm>
          <a:prstGeom prst="rect">
            <a:avLst/>
          </a:prstGeom>
          <a:noFill/>
        </p:spPr>
      </p:pic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1" name="Text Box 4"/>
          <p:cNvSpPr txBox="1">
            <a:spLocks noChangeArrowheads="1"/>
          </p:cNvSpPr>
          <p:nvPr/>
        </p:nvSpPr>
        <p:spPr bwMode="auto">
          <a:xfrm>
            <a:off x="838200" y="0"/>
            <a:ext cx="807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i="1" dirty="0" smtClean="0">
                <a:solidFill>
                  <a:srgbClr val="0033CC"/>
                </a:solidFill>
              </a:rPr>
              <a:t>Relationship between Cartesian and Spherical Coordinate Systems</a:t>
            </a:r>
            <a:endParaRPr lang="en-US" sz="2400" b="1" i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7"/>
            <a:ext cx="8229600" cy="26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CE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8" name="Picture 7" descr="SNS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7400"/>
            <a:ext cx="990600" cy="990600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66800" y="457200"/>
            <a:ext cx="419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0033CC"/>
                </a:solidFill>
              </a:rPr>
              <a:t>Electrostatics</a:t>
            </a:r>
            <a:endParaRPr lang="en-US" sz="2400" b="1" i="1" dirty="0">
              <a:solidFill>
                <a:srgbClr val="0033CC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81000" y="1447800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FF"/>
                </a:solidFill>
              </a:rPr>
              <a:t>Electrostatics is a branch of physics  </a:t>
            </a:r>
            <a:r>
              <a:rPr lang="en-US" sz="2400" b="1" i="1" dirty="0" smtClean="0">
                <a:solidFill>
                  <a:srgbClr val="FF0000"/>
                </a:solidFill>
              </a:rPr>
              <a:t>that deals with the phenomena and properties of stationary </a:t>
            </a:r>
            <a:r>
              <a:rPr lang="en-US" sz="2400" b="1" i="1" dirty="0" smtClean="0">
                <a:solidFill>
                  <a:srgbClr val="FF00FF"/>
                </a:solidFill>
              </a:rPr>
              <a:t>electric charges.</a:t>
            </a:r>
            <a:endParaRPr lang="en-US" sz="2400" b="1" i="1" dirty="0">
              <a:solidFill>
                <a:srgbClr val="FF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26670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FF"/>
                </a:solidFill>
              </a:rPr>
              <a:t>Electric charge has an </a:t>
            </a:r>
            <a:r>
              <a:rPr lang="en-US" sz="2400" b="1" i="1" dirty="0" smtClean="0">
                <a:solidFill>
                  <a:srgbClr val="FF0000"/>
                </a:solidFill>
              </a:rPr>
              <a:t>effect in a region or a space </a:t>
            </a:r>
            <a:r>
              <a:rPr lang="en-US" sz="2400" b="1" i="1" dirty="0" smtClean="0">
                <a:solidFill>
                  <a:srgbClr val="FF00FF"/>
                </a:solidFill>
              </a:rPr>
              <a:t>around it. This region is called electric field of that charge. </a:t>
            </a:r>
            <a:endParaRPr lang="en-US" sz="2400" b="1" i="1" dirty="0">
              <a:solidFill>
                <a:srgbClr val="FF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38862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FF"/>
                </a:solidFill>
              </a:rPr>
              <a:t>Such an electric field produced due to stationary electric charge </a:t>
            </a:r>
            <a:r>
              <a:rPr lang="en-US" sz="2400" b="1" i="1" dirty="0" smtClean="0">
                <a:solidFill>
                  <a:srgbClr val="FF0000"/>
                </a:solidFill>
              </a:rPr>
              <a:t>does not vary with time</a:t>
            </a:r>
            <a:r>
              <a:rPr lang="en-US" sz="2400" b="1" i="1" dirty="0" smtClean="0">
                <a:solidFill>
                  <a:srgbClr val="FF00FF"/>
                </a:solidFill>
              </a:rPr>
              <a:t>. It’s time invariant and called static electric field.</a:t>
            </a:r>
            <a:endParaRPr lang="en-US" sz="2400" b="1" i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7"/>
            <a:ext cx="8229600" cy="26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CE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8" name="Picture 7" descr="SNS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7400"/>
            <a:ext cx="990600" cy="990600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66800" y="457200"/>
            <a:ext cx="419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0033CC"/>
                </a:solidFill>
              </a:rPr>
              <a:t>Coulomb’s Law</a:t>
            </a:r>
            <a:endParaRPr lang="en-US" sz="2400" b="1" i="1" dirty="0">
              <a:solidFill>
                <a:srgbClr val="0033CC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57200" y="1371600"/>
            <a:ext cx="624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FF"/>
                </a:solidFill>
              </a:rPr>
              <a:t>French Army Engineer, </a:t>
            </a:r>
            <a:r>
              <a:rPr lang="en-US" sz="2400" b="1" i="1" dirty="0" smtClean="0">
                <a:solidFill>
                  <a:srgbClr val="FF0000"/>
                </a:solidFill>
              </a:rPr>
              <a:t>Colonel Charles Coulomb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81000" y="1905000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FF"/>
                </a:solidFill>
              </a:rPr>
              <a:t>He did experiments which are related to the </a:t>
            </a:r>
            <a:r>
              <a:rPr lang="en-US" sz="2400" b="1" i="1" dirty="0" smtClean="0">
                <a:solidFill>
                  <a:srgbClr val="FF0000"/>
                </a:solidFill>
              </a:rPr>
              <a:t>force exerted between two point charges</a:t>
            </a:r>
            <a:r>
              <a:rPr lang="en-US" sz="2400" b="1" i="1" dirty="0" smtClean="0">
                <a:solidFill>
                  <a:srgbClr val="FF00FF"/>
                </a:solidFill>
              </a:rPr>
              <a:t>, which are placed near each other.</a:t>
            </a:r>
            <a:endParaRPr lang="en-US" sz="2400" b="1" i="1" dirty="0">
              <a:solidFill>
                <a:srgbClr val="FF00FF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81000" y="2819400"/>
            <a:ext cx="8077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FF"/>
                </a:solidFill>
              </a:rPr>
              <a:t>A point charge means that the electric charge which is spreaded on a surface or a space whose </a:t>
            </a:r>
            <a:r>
              <a:rPr lang="en-US" sz="2400" b="1" i="1" dirty="0" smtClean="0">
                <a:solidFill>
                  <a:srgbClr val="FF0000"/>
                </a:solidFill>
              </a:rPr>
              <a:t>geometrical dimensions are very very small compared</a:t>
            </a:r>
            <a:r>
              <a:rPr lang="en-US" sz="2400" b="1" i="1" dirty="0" smtClean="0">
                <a:solidFill>
                  <a:srgbClr val="FF00FF"/>
                </a:solidFill>
              </a:rPr>
              <a:t> to the other dimensions. Thus point charge </a:t>
            </a:r>
            <a:r>
              <a:rPr lang="en-US" sz="2400" b="1" i="1" dirty="0" smtClean="0">
                <a:solidFill>
                  <a:srgbClr val="FF0000"/>
                </a:solidFill>
              </a:rPr>
              <a:t>has a location but not the dimension.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7"/>
            <a:ext cx="8229600" cy="26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CE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8" name="Picture 7" descr="SNS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7400"/>
            <a:ext cx="990600" cy="990600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66800" y="457200"/>
            <a:ext cx="419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0033CC"/>
                </a:solidFill>
              </a:rPr>
              <a:t>Coulomb’s Law</a:t>
            </a:r>
            <a:endParaRPr lang="en-US" sz="2400" b="1" i="1" dirty="0">
              <a:solidFill>
                <a:srgbClr val="0033CC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57200" y="1371600"/>
            <a:ext cx="624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FF"/>
                </a:solidFill>
              </a:rPr>
              <a:t>A charge can be either </a:t>
            </a:r>
            <a:r>
              <a:rPr lang="en-US" sz="2400" b="1" i="1" dirty="0" smtClean="0">
                <a:solidFill>
                  <a:srgbClr val="FF0000"/>
                </a:solidFill>
              </a:rPr>
              <a:t>Positive or Negative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57200" y="20574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FF"/>
                </a:solidFill>
              </a:rPr>
              <a:t>A charge is actually the </a:t>
            </a:r>
            <a:r>
              <a:rPr lang="en-US" sz="2400" b="1" i="1" dirty="0" smtClean="0">
                <a:solidFill>
                  <a:srgbClr val="FF0000"/>
                </a:solidFill>
              </a:rPr>
              <a:t>deficiency or excess electrons </a:t>
            </a:r>
            <a:r>
              <a:rPr lang="en-US" sz="2400" b="1" i="1" dirty="0" smtClean="0">
                <a:solidFill>
                  <a:srgbClr val="FF00FF"/>
                </a:solidFill>
              </a:rPr>
              <a:t>in the atoms of a particle. 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81000" y="3124200"/>
            <a:ext cx="838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FF"/>
                </a:solidFill>
              </a:rPr>
              <a:t>A electron possesses </a:t>
            </a:r>
            <a:r>
              <a:rPr lang="en-US" sz="2400" b="1" i="1" dirty="0" smtClean="0">
                <a:solidFill>
                  <a:srgbClr val="FF0000"/>
                </a:solidFill>
              </a:rPr>
              <a:t>a negative charge</a:t>
            </a:r>
            <a:r>
              <a:rPr lang="en-US" sz="2400" b="1" i="1" dirty="0" smtClean="0">
                <a:solidFill>
                  <a:srgbClr val="FF00FF"/>
                </a:solidFill>
              </a:rPr>
              <a:t>. So the </a:t>
            </a:r>
            <a:r>
              <a:rPr lang="en-US" sz="2400" b="1" i="1" dirty="0" smtClean="0">
                <a:solidFill>
                  <a:srgbClr val="FF0000"/>
                </a:solidFill>
              </a:rPr>
              <a:t>deficiency of an electron produces </a:t>
            </a:r>
            <a:r>
              <a:rPr lang="en-US" sz="2400" b="1" i="1" dirty="0" smtClean="0">
                <a:solidFill>
                  <a:srgbClr val="FF00FF"/>
                </a:solidFill>
              </a:rPr>
              <a:t>a Positive Charge while </a:t>
            </a:r>
            <a:r>
              <a:rPr lang="en-US" sz="2400" b="1" i="1" dirty="0" smtClean="0">
                <a:solidFill>
                  <a:srgbClr val="FF0000"/>
                </a:solidFill>
              </a:rPr>
              <a:t>excess of an electron </a:t>
            </a:r>
            <a:r>
              <a:rPr lang="en-US" sz="2400" b="1" i="1" dirty="0" smtClean="0">
                <a:solidFill>
                  <a:srgbClr val="FF00FF"/>
                </a:solidFill>
              </a:rPr>
              <a:t>produces a negative charge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7200" y="4572000"/>
            <a:ext cx="624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FF"/>
                </a:solidFill>
              </a:rPr>
              <a:t>The charge is measured in </a:t>
            </a:r>
            <a:r>
              <a:rPr lang="en-US" sz="2400" b="1" i="1" dirty="0" smtClean="0">
                <a:solidFill>
                  <a:srgbClr val="FF0000"/>
                </a:solidFill>
              </a:rPr>
              <a:t>Coulombs (C)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7"/>
            <a:ext cx="8229600" cy="26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CE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8" name="Picture 7" descr="SNS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7400"/>
            <a:ext cx="990600" cy="990600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66800" y="457200"/>
            <a:ext cx="419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0033CC"/>
                </a:solidFill>
              </a:rPr>
              <a:t>Coulomb’s Law</a:t>
            </a:r>
            <a:endParaRPr lang="en-US" sz="2400" b="1" i="1" dirty="0">
              <a:solidFill>
                <a:srgbClr val="0033CC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81000" y="1371600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FF"/>
                </a:solidFill>
              </a:rPr>
              <a:t>Coulombs Law states that, force between two point charges Q</a:t>
            </a:r>
            <a:r>
              <a:rPr lang="en-US" sz="2400" b="1" i="1" baseline="-25000" dirty="0" smtClean="0">
                <a:solidFill>
                  <a:srgbClr val="FF00FF"/>
                </a:solidFill>
              </a:rPr>
              <a:t>1 </a:t>
            </a:r>
            <a:r>
              <a:rPr lang="en-US" sz="2400" b="1" i="1" dirty="0" smtClean="0">
                <a:solidFill>
                  <a:srgbClr val="FF00FF"/>
                </a:solidFill>
              </a:rPr>
              <a:t>and Q</a:t>
            </a:r>
            <a:r>
              <a:rPr lang="en-US" sz="2400" b="1" i="1" baseline="-25000" dirty="0" smtClean="0">
                <a:solidFill>
                  <a:srgbClr val="FF00FF"/>
                </a:solidFill>
              </a:rPr>
              <a:t>2</a:t>
            </a:r>
            <a:endParaRPr lang="en-US" sz="2400" b="1" i="1" baseline="-25000" dirty="0">
              <a:solidFill>
                <a:srgbClr val="FF0000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33400" y="2438400"/>
            <a:ext cx="8229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400" b="1" i="1" dirty="0" smtClean="0">
                <a:solidFill>
                  <a:srgbClr val="FF00FF"/>
                </a:solidFill>
              </a:rPr>
              <a:t>Acts along the </a:t>
            </a:r>
            <a:r>
              <a:rPr lang="en-US" sz="2400" b="1" i="1" dirty="0" smtClean="0">
                <a:solidFill>
                  <a:srgbClr val="FF0000"/>
                </a:solidFill>
              </a:rPr>
              <a:t>line joining the two point </a:t>
            </a:r>
            <a:r>
              <a:rPr lang="en-US" sz="2400" b="1" i="1" dirty="0" smtClean="0">
                <a:solidFill>
                  <a:srgbClr val="FF00FF"/>
                </a:solidFill>
              </a:rPr>
              <a:t>charges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400" b="1" i="1" dirty="0" smtClean="0">
                <a:solidFill>
                  <a:srgbClr val="FF00FF"/>
                </a:solidFill>
              </a:rPr>
              <a:t>It is directly proportional to </a:t>
            </a:r>
            <a:r>
              <a:rPr lang="en-US" sz="2400" b="1" i="1" dirty="0" smtClean="0">
                <a:solidFill>
                  <a:srgbClr val="FF0000"/>
                </a:solidFill>
              </a:rPr>
              <a:t>the product of the two charges </a:t>
            </a:r>
            <a:r>
              <a:rPr lang="en-US" sz="2400" b="1" i="1" dirty="0" smtClean="0">
                <a:solidFill>
                  <a:srgbClr val="FF00FF"/>
                </a:solidFill>
              </a:rPr>
              <a:t>(Q</a:t>
            </a:r>
            <a:r>
              <a:rPr lang="en-US" sz="2400" b="1" i="1" baseline="-25000" dirty="0" smtClean="0">
                <a:solidFill>
                  <a:srgbClr val="FF00FF"/>
                </a:solidFill>
              </a:rPr>
              <a:t>1 </a:t>
            </a:r>
            <a:r>
              <a:rPr lang="en-US" sz="2400" b="1" i="1" dirty="0" smtClean="0">
                <a:solidFill>
                  <a:srgbClr val="FF00FF"/>
                </a:solidFill>
              </a:rPr>
              <a:t>and Q</a:t>
            </a:r>
            <a:r>
              <a:rPr lang="en-US" sz="2400" b="1" i="1" baseline="-25000" dirty="0" smtClean="0">
                <a:solidFill>
                  <a:srgbClr val="FF00FF"/>
                </a:solidFill>
              </a:rPr>
              <a:t>2</a:t>
            </a:r>
            <a:r>
              <a:rPr lang="en-US" sz="2400" b="1" i="1" dirty="0" smtClean="0">
                <a:solidFill>
                  <a:srgbClr val="FF00FF"/>
                </a:solidFill>
              </a:rPr>
              <a:t>)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400" b="1" i="1" dirty="0" smtClean="0">
                <a:solidFill>
                  <a:srgbClr val="FF00FF"/>
                </a:solidFill>
              </a:rPr>
              <a:t>Is inversely proportional to the </a:t>
            </a:r>
            <a:r>
              <a:rPr lang="en-US" sz="2400" b="1" i="1" dirty="0" smtClean="0">
                <a:solidFill>
                  <a:srgbClr val="FF0000"/>
                </a:solidFill>
              </a:rPr>
              <a:t>square of distance</a:t>
            </a:r>
            <a:r>
              <a:rPr lang="en-US" sz="2400" b="1" i="1" dirty="0" smtClean="0">
                <a:solidFill>
                  <a:srgbClr val="FF00FF"/>
                </a:solidFill>
              </a:rPr>
              <a:t> between them</a:t>
            </a:r>
            <a:endParaRPr lang="en-US" sz="2400" b="1" i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7"/>
            <a:ext cx="8229600" cy="26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CE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8" name="Picture 7" descr="SNS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7400"/>
            <a:ext cx="990600" cy="990600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66800" y="457200"/>
            <a:ext cx="419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0033CC"/>
                </a:solidFill>
              </a:rPr>
              <a:t>Coulomb’s Law</a:t>
            </a:r>
            <a:endParaRPr lang="en-US" sz="2400" b="1" i="1" dirty="0">
              <a:solidFill>
                <a:srgbClr val="0033CC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638800" y="2148348"/>
            <a:ext cx="2400300" cy="1588"/>
          </a:xfrm>
          <a:prstGeom prst="line">
            <a:avLst/>
          </a:prstGeom>
          <a:ln w="28575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562600" y="2133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001000" y="2133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166852" y="1905000"/>
            <a:ext cx="44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Q</a:t>
            </a:r>
            <a:r>
              <a:rPr lang="en-US" sz="2000" b="1" baseline="-25000" dirty="0" smtClean="0"/>
              <a:t>1</a:t>
            </a:r>
            <a:endParaRPr lang="en-US" sz="2000" b="1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8077200" y="1905000"/>
            <a:ext cx="44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Q</a:t>
            </a:r>
            <a:r>
              <a:rPr lang="en-US" sz="2000" b="1" baseline="-25000" dirty="0" smtClean="0"/>
              <a:t>2</a:t>
            </a:r>
            <a:endParaRPr lang="en-US" sz="2000" b="1" baseline="-25000" dirty="0"/>
          </a:p>
        </p:txBody>
      </p:sp>
      <p:sp>
        <p:nvSpPr>
          <p:cNvPr id="18" name="Left Brace 17"/>
          <p:cNvSpPr/>
          <p:nvPr/>
        </p:nvSpPr>
        <p:spPr>
          <a:xfrm rot="16200000">
            <a:off x="6608508" y="1257300"/>
            <a:ext cx="381000" cy="2438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629400" y="2590800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 </a:t>
            </a:r>
            <a:endParaRPr lang="en-US" b="1" dirty="0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52400" y="1295400"/>
            <a:ext cx="472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FF"/>
                </a:solidFill>
              </a:rPr>
              <a:t>Consider two point charges Q</a:t>
            </a:r>
            <a:r>
              <a:rPr lang="en-US" sz="2400" b="1" i="1" baseline="-25000" dirty="0" smtClean="0">
                <a:solidFill>
                  <a:srgbClr val="FF00FF"/>
                </a:solidFill>
              </a:rPr>
              <a:t>1 </a:t>
            </a:r>
            <a:r>
              <a:rPr lang="en-US" sz="2400" b="1" i="1" dirty="0" smtClean="0">
                <a:solidFill>
                  <a:srgbClr val="FF00FF"/>
                </a:solidFill>
              </a:rPr>
              <a:t>and Q</a:t>
            </a:r>
            <a:r>
              <a:rPr lang="en-US" sz="2400" b="1" i="1" baseline="-25000" dirty="0" smtClean="0">
                <a:solidFill>
                  <a:srgbClr val="FF00FF"/>
                </a:solidFill>
              </a:rPr>
              <a:t>2 </a:t>
            </a:r>
            <a:r>
              <a:rPr lang="en-US" sz="2400" b="1" i="1" dirty="0" smtClean="0">
                <a:solidFill>
                  <a:srgbClr val="FF00FF"/>
                </a:solidFill>
              </a:rPr>
              <a:t> separated by </a:t>
            </a:r>
            <a:r>
              <a:rPr lang="en-US" sz="2400" b="1" i="1" dirty="0" smtClean="0">
                <a:solidFill>
                  <a:srgbClr val="FF0000"/>
                </a:solidFill>
              </a:rPr>
              <a:t>distance R</a:t>
            </a:r>
            <a:endParaRPr lang="en-US" sz="2400" b="1" i="1" baseline="-25000" dirty="0">
              <a:solidFill>
                <a:srgbClr val="FF0000"/>
              </a:solidFill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52400" y="2438400"/>
            <a:ext cx="472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FF"/>
                </a:solidFill>
              </a:rPr>
              <a:t>The charge Q</a:t>
            </a:r>
            <a:r>
              <a:rPr lang="en-US" sz="2400" b="1" i="1" baseline="-25000" dirty="0" smtClean="0">
                <a:solidFill>
                  <a:srgbClr val="FF00FF"/>
                </a:solidFill>
              </a:rPr>
              <a:t>1 </a:t>
            </a:r>
            <a:r>
              <a:rPr lang="en-US" sz="2400" b="1" i="1" dirty="0" smtClean="0">
                <a:solidFill>
                  <a:srgbClr val="FF00FF"/>
                </a:solidFill>
              </a:rPr>
              <a:t>exerts force on Q</a:t>
            </a:r>
            <a:r>
              <a:rPr lang="en-US" sz="2400" b="1" i="1" baseline="-25000" dirty="0" smtClean="0">
                <a:solidFill>
                  <a:srgbClr val="FF00FF"/>
                </a:solidFill>
              </a:rPr>
              <a:t>2 </a:t>
            </a:r>
            <a:r>
              <a:rPr lang="en-US" sz="2400" b="1" i="1" dirty="0" smtClean="0">
                <a:solidFill>
                  <a:srgbClr val="FF00FF"/>
                </a:solidFill>
              </a:rPr>
              <a:t> while Q</a:t>
            </a:r>
            <a:r>
              <a:rPr lang="en-US" sz="2400" b="1" i="1" baseline="-25000" dirty="0" smtClean="0">
                <a:solidFill>
                  <a:srgbClr val="FF00FF"/>
                </a:solidFill>
              </a:rPr>
              <a:t>2 </a:t>
            </a:r>
            <a:r>
              <a:rPr lang="en-US" sz="2400" b="1" i="1" dirty="0" smtClean="0">
                <a:solidFill>
                  <a:srgbClr val="FF00FF"/>
                </a:solidFill>
              </a:rPr>
              <a:t>exerts force on Q</a:t>
            </a:r>
            <a:r>
              <a:rPr lang="en-US" sz="2400" b="1" i="1" baseline="-25000" dirty="0" smtClean="0">
                <a:solidFill>
                  <a:srgbClr val="FF00FF"/>
                </a:solidFill>
              </a:rPr>
              <a:t>1 </a:t>
            </a:r>
            <a:endParaRPr lang="en-US" sz="2400" b="1" i="1" baseline="-25000" dirty="0">
              <a:solidFill>
                <a:srgbClr val="FF0000"/>
              </a:solidFill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52400" y="3429000"/>
            <a:ext cx="548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FF"/>
                </a:solidFill>
              </a:rPr>
              <a:t>The force acts </a:t>
            </a:r>
            <a:r>
              <a:rPr lang="en-US" sz="2400" b="1" i="1" dirty="0" smtClean="0">
                <a:solidFill>
                  <a:srgbClr val="FF0000"/>
                </a:solidFill>
              </a:rPr>
              <a:t>along line joining </a:t>
            </a:r>
            <a:r>
              <a:rPr lang="en-US" sz="2400" b="1" i="1" dirty="0" smtClean="0">
                <a:solidFill>
                  <a:srgbClr val="FF00FF"/>
                </a:solidFill>
              </a:rPr>
              <a:t>Q</a:t>
            </a:r>
            <a:r>
              <a:rPr lang="en-US" sz="2400" b="1" i="1" baseline="-25000" dirty="0" smtClean="0">
                <a:solidFill>
                  <a:srgbClr val="FF00FF"/>
                </a:solidFill>
              </a:rPr>
              <a:t>1 </a:t>
            </a:r>
            <a:r>
              <a:rPr lang="en-US" sz="2400" b="1" i="1" dirty="0" smtClean="0">
                <a:solidFill>
                  <a:srgbClr val="FF00FF"/>
                </a:solidFill>
              </a:rPr>
              <a:t>and Q</a:t>
            </a:r>
            <a:r>
              <a:rPr lang="en-US" sz="2400" b="1" i="1" baseline="-25000" dirty="0" smtClean="0">
                <a:solidFill>
                  <a:srgbClr val="FF00FF"/>
                </a:solidFill>
              </a:rPr>
              <a:t>2</a:t>
            </a:r>
            <a:endParaRPr lang="en-US" sz="2400" b="1" i="1" baseline="-25000" dirty="0">
              <a:solidFill>
                <a:srgbClr val="FF0000"/>
              </a:solidFill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152400" y="4038600"/>
            <a:ext cx="845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FF"/>
                </a:solidFill>
              </a:rPr>
              <a:t>The force exerted between them is repulsive if the charges are of same polarity, while it is attractive if charges are of different polarity.</a:t>
            </a:r>
            <a:endParaRPr lang="en-US" sz="2400" b="1" i="1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  <p:bldP spid="18" grpId="0" animBg="1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7"/>
            <a:ext cx="8229600" cy="26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CE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8" name="Picture 7" descr="SNS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7400"/>
            <a:ext cx="990600" cy="990600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66800" y="457200"/>
            <a:ext cx="419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0033CC"/>
                </a:solidFill>
              </a:rPr>
              <a:t>Coulomb’s Law</a:t>
            </a:r>
            <a:endParaRPr lang="en-US" sz="2400" b="1" i="1" dirty="0">
              <a:solidFill>
                <a:srgbClr val="0033CC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8600" y="1295400"/>
            <a:ext cx="845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FF"/>
                </a:solidFill>
              </a:rPr>
              <a:t>The force F between two point charges can be expressed as </a:t>
            </a:r>
            <a:endParaRPr lang="en-US" sz="2400" b="1" i="1" baseline="-25000" dirty="0">
              <a:solidFill>
                <a:srgbClr val="FF0000"/>
              </a:solidFill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1905000"/>
            <a:ext cx="1200150" cy="619125"/>
          </a:xfrm>
          <a:prstGeom prst="rect">
            <a:avLst/>
          </a:prstGeom>
          <a:noFill/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2400" y="2667000"/>
            <a:ext cx="845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FF"/>
                </a:solidFill>
              </a:rPr>
              <a:t>Coulombs law also states that this force depends on the medium in which the point charge is located. This effect is included as constant of proportionality.</a:t>
            </a:r>
            <a:endParaRPr lang="en-US" sz="2400" b="1" i="1" baseline="-25000" dirty="0">
              <a:solidFill>
                <a:srgbClr val="FF0000"/>
              </a:solidFill>
            </a:endParaRP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3962400"/>
            <a:ext cx="1447800" cy="619125"/>
          </a:xfrm>
          <a:prstGeom prst="rect">
            <a:avLst/>
          </a:prstGeom>
          <a:noFill/>
        </p:spPr>
      </p:pic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3886200"/>
            <a:ext cx="1038225" cy="619125"/>
          </a:xfrm>
          <a:prstGeom prst="rect">
            <a:avLst/>
          </a:prstGeom>
          <a:noFill/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105400" y="403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FF"/>
                </a:solidFill>
              </a:rPr>
              <a:t>Where </a:t>
            </a:r>
            <a:endParaRPr lang="en-US" sz="2400" b="1" i="1" baseline="-25000" dirty="0">
              <a:solidFill>
                <a:srgbClr val="FF0000"/>
              </a:solidFill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447800" y="4724400"/>
            <a:ext cx="739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FF"/>
                </a:solidFill>
              </a:rPr>
              <a:t>Permittivity of the medium in which charges are located. </a:t>
            </a:r>
            <a:endParaRPr lang="en-US" sz="2400" b="1" i="1" baseline="-25000" dirty="0">
              <a:solidFill>
                <a:srgbClr val="FF0000"/>
              </a:solidFill>
            </a:endParaRPr>
          </a:p>
        </p:txBody>
      </p:sp>
      <p:pic>
        <p:nvPicPr>
          <p:cNvPr id="52233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4800600"/>
            <a:ext cx="161925" cy="342900"/>
          </a:xfrm>
          <a:prstGeom prst="rect">
            <a:avLst/>
          </a:prstGeom>
          <a:noFill/>
        </p:spPr>
      </p:pic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7"/>
            <a:ext cx="8229600" cy="26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CE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8" name="Picture 7" descr="SNS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7400"/>
            <a:ext cx="990600" cy="990600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66800" y="457200"/>
            <a:ext cx="419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0033CC"/>
                </a:solidFill>
              </a:rPr>
              <a:t>Coulomb’s Law</a:t>
            </a:r>
            <a:endParaRPr lang="en-US" sz="2400" b="1" i="1" dirty="0">
              <a:solidFill>
                <a:srgbClr val="0033CC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8600" y="1295400"/>
            <a:ext cx="845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FF"/>
                </a:solidFill>
              </a:rPr>
              <a:t>In general      is expressed as </a:t>
            </a:r>
            <a:endParaRPr lang="en-US" sz="2400" b="1" i="1" baseline="-25000" dirty="0">
              <a:solidFill>
                <a:srgbClr val="FF0000"/>
              </a:solidFill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1371600"/>
            <a:ext cx="161925" cy="342900"/>
          </a:xfrm>
          <a:prstGeom prst="rect">
            <a:avLst/>
          </a:prstGeom>
          <a:noFill/>
        </p:spPr>
      </p:pic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1371600"/>
            <a:ext cx="1009650" cy="342900"/>
          </a:xfrm>
          <a:prstGeom prst="rect">
            <a:avLst/>
          </a:prstGeom>
          <a:noFill/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143000" y="19050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FF"/>
                </a:solidFill>
              </a:rPr>
              <a:t>Permittivity of free space or vacuum. </a:t>
            </a:r>
            <a:endParaRPr lang="en-US" sz="2400" b="1" i="1" baseline="-25000" dirty="0">
              <a:solidFill>
                <a:srgbClr val="FF0000"/>
              </a:solidFill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981200"/>
            <a:ext cx="276225" cy="342900"/>
          </a:xfrm>
          <a:prstGeom prst="rect">
            <a:avLst/>
          </a:prstGeom>
          <a:noFill/>
        </p:spPr>
      </p:pic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438400"/>
            <a:ext cx="323850" cy="342900"/>
          </a:xfrm>
          <a:prstGeom prst="rect">
            <a:avLst/>
          </a:prstGeom>
          <a:noFill/>
        </p:spPr>
      </p:pic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143000" y="2362200"/>
            <a:ext cx="77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FF"/>
                </a:solidFill>
              </a:rPr>
              <a:t>Relative  permittivity (or) dielectric constant of the medium w.r.to free space </a:t>
            </a:r>
            <a:endParaRPr lang="en-US" sz="2400" b="1" i="1" baseline="-25000" dirty="0">
              <a:solidFill>
                <a:srgbClr val="FF0000"/>
              </a:solidFill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3276600"/>
            <a:ext cx="161925" cy="342900"/>
          </a:xfrm>
          <a:prstGeom prst="rect">
            <a:avLst/>
          </a:prstGeom>
          <a:noFill/>
        </p:spPr>
      </p:pic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219200" y="3200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FF"/>
                </a:solidFill>
              </a:rPr>
              <a:t>Absolute Permittivity. </a:t>
            </a:r>
            <a:endParaRPr lang="en-US" sz="2400" b="1" i="1" baseline="-25000" dirty="0">
              <a:solidFill>
                <a:srgbClr val="FF0000"/>
              </a:solidFill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04800" y="37338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FF"/>
                </a:solidFill>
              </a:rPr>
              <a:t>For free space or vacuum</a:t>
            </a:r>
            <a:endParaRPr lang="en-US" sz="2400" b="1" i="1" baseline="-25000" dirty="0">
              <a:solidFill>
                <a:srgbClr val="FF0000"/>
              </a:solidFill>
            </a:endParaRP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0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3810000"/>
            <a:ext cx="676275" cy="342900"/>
          </a:xfrm>
          <a:prstGeom prst="rect">
            <a:avLst/>
          </a:prstGeom>
          <a:noFill/>
        </p:spPr>
      </p:pic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2" name="Picture 1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3810000"/>
            <a:ext cx="733425" cy="342900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390104" y="373626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FF"/>
                </a:solidFill>
              </a:rPr>
              <a:t>therefore</a:t>
            </a:r>
            <a:endParaRPr lang="en-US" sz="2400" b="1" i="1" baseline="-25000" dirty="0">
              <a:solidFill>
                <a:srgbClr val="FF0000"/>
              </a:solidFill>
            </a:endParaRP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4" name="Picture 1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1828800"/>
            <a:ext cx="1438275" cy="619125"/>
          </a:xfrm>
          <a:prstGeom prst="rect">
            <a:avLst/>
          </a:prstGeom>
          <a:noFill/>
        </p:spPr>
      </p:pic>
      <p:pic>
        <p:nvPicPr>
          <p:cNvPr id="51216" name="Picture 1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4495800"/>
            <a:ext cx="1666875" cy="666750"/>
          </a:xfrm>
          <a:prstGeom prst="rect">
            <a:avLst/>
          </a:prstGeom>
          <a:noFill/>
        </p:spPr>
      </p:pic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3429000" y="4267200"/>
            <a:ext cx="502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FF"/>
                </a:solidFill>
              </a:rPr>
              <a:t>This is the force exerted between two point charges located in free space or vacuum.</a:t>
            </a:r>
            <a:endParaRPr lang="en-US" sz="2400" b="1" i="1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7"/>
            <a:ext cx="8229600" cy="26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CE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8" name="Picture 7" descr="SNS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7400"/>
            <a:ext cx="990600" cy="990600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66800" y="457200"/>
            <a:ext cx="419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0033CC"/>
                </a:solidFill>
              </a:rPr>
              <a:t>Vector Form of Coulomb’s Law</a:t>
            </a:r>
            <a:endParaRPr lang="en-US" sz="2400" b="1" i="1" dirty="0">
              <a:solidFill>
                <a:srgbClr val="0033CC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629400" y="1905000"/>
            <a:ext cx="91440" cy="91440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3400" y="3581400"/>
            <a:ext cx="91440" cy="91440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67400" y="381000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13" idx="7"/>
            <a:endCxn id="11" idx="3"/>
          </p:cNvCxnSpPr>
          <p:nvPr/>
        </p:nvCxnSpPr>
        <p:spPr>
          <a:xfrm rot="5400000" flipH="1" flipV="1">
            <a:off x="5373949" y="2554549"/>
            <a:ext cx="1840342" cy="697342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3"/>
            <a:endCxn id="12" idx="3"/>
          </p:cNvCxnSpPr>
          <p:nvPr/>
        </p:nvCxnSpPr>
        <p:spPr>
          <a:xfrm rot="5400000" flipH="1" flipV="1">
            <a:off x="6909491" y="2630749"/>
            <a:ext cx="228600" cy="228600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6592283" y="2004060"/>
            <a:ext cx="1663009" cy="149167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102940" y="3581400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Origin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570408" y="1582992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</a:t>
            </a:r>
            <a:r>
              <a:rPr lang="en-US" b="1" baseline="-25000" dirty="0" smtClean="0"/>
              <a:t>1</a:t>
            </a:r>
            <a:endParaRPr lang="en-US" b="1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8212392" y="342900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</a:t>
            </a:r>
            <a:r>
              <a:rPr lang="en-US" b="1" baseline="-25000" dirty="0" smtClean="0"/>
              <a:t>2</a:t>
            </a:r>
            <a:endParaRPr lang="en-US" b="1" baseline="-25000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960000">
            <a:off x="5964694" y="2656652"/>
            <a:ext cx="200025" cy="342900"/>
          </a:xfrm>
          <a:prstGeom prst="rect">
            <a:avLst/>
          </a:prstGeom>
          <a:noFill/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3810000"/>
            <a:ext cx="209550" cy="342900"/>
          </a:xfrm>
          <a:prstGeom prst="rect">
            <a:avLst/>
          </a:prstGeom>
          <a:noFill/>
        </p:spPr>
      </p:pic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897053">
            <a:off x="7017814" y="2740317"/>
            <a:ext cx="371475" cy="390525"/>
          </a:xfrm>
          <a:prstGeom prst="rect">
            <a:avLst/>
          </a:prstGeom>
          <a:noFill/>
        </p:spPr>
      </p:pic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228600" y="1219200"/>
            <a:ext cx="5029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FF"/>
                </a:solidFill>
              </a:rPr>
              <a:t>The force exerted by Q</a:t>
            </a:r>
            <a:r>
              <a:rPr lang="en-US" sz="2400" b="1" i="1" baseline="-25000" dirty="0" smtClean="0">
                <a:solidFill>
                  <a:srgbClr val="FF00FF"/>
                </a:solidFill>
              </a:rPr>
              <a:t>1</a:t>
            </a:r>
            <a:r>
              <a:rPr lang="en-US" sz="2400" b="1" i="1" dirty="0" smtClean="0">
                <a:solidFill>
                  <a:srgbClr val="FF00FF"/>
                </a:solidFill>
              </a:rPr>
              <a:t> on Q</a:t>
            </a:r>
            <a:r>
              <a:rPr lang="en-US" sz="2400" b="1" i="1" baseline="-25000" dirty="0" smtClean="0">
                <a:solidFill>
                  <a:srgbClr val="FF00FF"/>
                </a:solidFill>
              </a:rPr>
              <a:t>2</a:t>
            </a:r>
            <a:r>
              <a:rPr lang="en-US" sz="2400" b="1" i="1" dirty="0" smtClean="0">
                <a:solidFill>
                  <a:srgbClr val="FF00FF"/>
                </a:solidFill>
              </a:rPr>
              <a:t> acts along the direction         Where         is the unit vector along   </a:t>
            </a:r>
            <a:r>
              <a:rPr lang="en-US" sz="2400" b="1" i="1" baseline="-25000" dirty="0" smtClean="0">
                <a:solidFill>
                  <a:srgbClr val="FF00FF"/>
                </a:solidFill>
              </a:rPr>
              <a:t> </a:t>
            </a:r>
            <a:r>
              <a:rPr lang="en-US" sz="2400" b="1" i="1" dirty="0" smtClean="0">
                <a:solidFill>
                  <a:srgbClr val="FF00FF"/>
                </a:solidFill>
              </a:rPr>
              <a:t>     . Hence the force in the vector form can be expressed as </a:t>
            </a:r>
            <a:endParaRPr lang="en-US" sz="2400" b="1" i="1" baseline="-25000" dirty="0">
              <a:solidFill>
                <a:srgbClr val="FF0000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0185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1600200"/>
            <a:ext cx="371475" cy="390525"/>
          </a:xfrm>
          <a:prstGeom prst="rect">
            <a:avLst/>
          </a:prstGeom>
          <a:noFill/>
        </p:spPr>
      </p:pic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943771" y="1447801"/>
            <a:ext cx="763678" cy="535249"/>
            <a:chOff x="5943771" y="1447801"/>
            <a:chExt cx="763678" cy="535249"/>
          </a:xfrm>
        </p:grpSpPr>
        <p:cxnSp>
          <p:nvCxnSpPr>
            <p:cNvPr id="35" name="Straight Arrow Connector 34"/>
            <p:cNvCxnSpPr>
              <a:stCxn id="11" idx="5"/>
            </p:cNvCxnSpPr>
            <p:nvPr/>
          </p:nvCxnSpPr>
          <p:spPr>
            <a:xfrm rot="5400000" flipH="1">
              <a:off x="6210300" y="1485901"/>
              <a:ext cx="535249" cy="459049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 rot="18871803">
              <a:off x="5943931" y="1524168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F</a:t>
              </a:r>
              <a:r>
                <a:rPr lang="en-US" b="1" baseline="-25000" dirty="0" smtClean="0"/>
                <a:t>1</a:t>
              </a:r>
              <a:endParaRPr lang="en-US" b="1" baseline="-250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153400" y="3581400"/>
            <a:ext cx="550608" cy="750341"/>
            <a:chOff x="8153400" y="3581400"/>
            <a:chExt cx="550608" cy="750341"/>
          </a:xfrm>
        </p:grpSpPr>
        <p:cxnSp>
          <p:nvCxnSpPr>
            <p:cNvPr id="37" name="Straight Arrow Connector 36"/>
            <p:cNvCxnSpPr/>
            <p:nvPr/>
          </p:nvCxnSpPr>
          <p:spPr>
            <a:xfrm rot="10800000" flipH="1" flipV="1">
              <a:off x="8153400" y="3581400"/>
              <a:ext cx="550608" cy="577334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 rot="18871803">
              <a:off x="8229930" y="3962569"/>
              <a:ext cx="369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F</a:t>
              </a:r>
              <a:r>
                <a:rPr lang="en-US" b="1" baseline="-25000" dirty="0" smtClean="0"/>
                <a:t>2</a:t>
              </a:r>
              <a:endParaRPr lang="en-US" b="1" baseline="-25000" dirty="0"/>
            </a:p>
          </p:txBody>
        </p:sp>
      </p:grp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6629400" y="1905000"/>
            <a:ext cx="801177" cy="533400"/>
            <a:chOff x="6629400" y="1905000"/>
            <a:chExt cx="801177" cy="533400"/>
          </a:xfrm>
        </p:grpSpPr>
        <p:cxnSp>
          <p:nvCxnSpPr>
            <p:cNvPr id="43" name="Straight Arrow Connector 42"/>
            <p:cNvCxnSpPr/>
            <p:nvPr/>
          </p:nvCxnSpPr>
          <p:spPr>
            <a:xfrm rot="16200000" flipH="1">
              <a:off x="6629400" y="1905000"/>
              <a:ext cx="533400" cy="533400"/>
            </a:xfrm>
            <a:prstGeom prst="straightConnector1">
              <a:avLst/>
            </a:prstGeom>
            <a:ln w="349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188" name="Picture 1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874806">
              <a:off x="7078152" y="2057207"/>
              <a:ext cx="361950" cy="342900"/>
            </a:xfrm>
            <a:prstGeom prst="rect">
              <a:avLst/>
            </a:prstGeom>
            <a:noFill/>
          </p:spPr>
        </p:pic>
      </p:grp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0191" name="Picture 1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1649364"/>
            <a:ext cx="361950" cy="342900"/>
          </a:xfrm>
          <a:prstGeom prst="rect">
            <a:avLst/>
          </a:prstGeom>
          <a:noFill/>
        </p:spPr>
      </p:pic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1981200"/>
            <a:ext cx="371475" cy="390525"/>
          </a:xfrm>
          <a:prstGeom prst="rect">
            <a:avLst/>
          </a:prstGeom>
          <a:noFill/>
        </p:spPr>
      </p:pic>
      <p:sp>
        <p:nvSpPr>
          <p:cNvPr id="5019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0194" name="Picture 1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2971800"/>
            <a:ext cx="2247900" cy="666750"/>
          </a:xfrm>
          <a:prstGeom prst="rect">
            <a:avLst/>
          </a:prstGeom>
          <a:noFill/>
        </p:spPr>
      </p:pic>
      <p:sp>
        <p:nvSpPr>
          <p:cNvPr id="50196" name="Rectangle 20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81000" y="3810000"/>
            <a:ext cx="1045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FF00FF"/>
                </a:solidFill>
              </a:rPr>
              <a:t>Where</a:t>
            </a:r>
            <a:endParaRPr lang="en-US" sz="2400" b="1" i="1" dirty="0">
              <a:solidFill>
                <a:srgbClr val="FF00FF"/>
              </a:solidFill>
            </a:endParaRPr>
          </a:p>
        </p:txBody>
      </p:sp>
      <p:sp>
        <p:nvSpPr>
          <p:cNvPr id="5019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0197" name="Picture 2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3657600"/>
            <a:ext cx="2438400" cy="819150"/>
          </a:xfrm>
          <a:prstGeom prst="rect">
            <a:avLst/>
          </a:prstGeom>
          <a:noFill/>
        </p:spPr>
      </p:pic>
      <p:sp>
        <p:nvSpPr>
          <p:cNvPr id="58" name="Rectangle 57"/>
          <p:cNvSpPr/>
          <p:nvPr/>
        </p:nvSpPr>
        <p:spPr>
          <a:xfrm>
            <a:off x="228600" y="4419600"/>
            <a:ext cx="8765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FF00FF"/>
                </a:solidFill>
              </a:rPr>
              <a:t>Similarly force F</a:t>
            </a:r>
            <a:r>
              <a:rPr lang="en-US" sz="2400" b="1" i="1" baseline="-25000" dirty="0" smtClean="0">
                <a:solidFill>
                  <a:srgbClr val="FF00FF"/>
                </a:solidFill>
              </a:rPr>
              <a:t>1 </a:t>
            </a:r>
            <a:r>
              <a:rPr lang="en-US" sz="2400" b="1" i="1" dirty="0" smtClean="0">
                <a:solidFill>
                  <a:srgbClr val="FF00FF"/>
                </a:solidFill>
              </a:rPr>
              <a:t> is exerted on Q</a:t>
            </a:r>
            <a:r>
              <a:rPr lang="en-US" sz="2400" b="1" i="1" baseline="-25000" dirty="0" smtClean="0">
                <a:solidFill>
                  <a:srgbClr val="FF00FF"/>
                </a:solidFill>
              </a:rPr>
              <a:t>1</a:t>
            </a:r>
            <a:r>
              <a:rPr lang="en-US" sz="2400" b="1" i="1" dirty="0" smtClean="0">
                <a:solidFill>
                  <a:srgbClr val="FF00FF"/>
                </a:solidFill>
              </a:rPr>
              <a:t> due to Q</a:t>
            </a:r>
            <a:r>
              <a:rPr lang="en-US" sz="2400" b="1" i="1" baseline="-25000" dirty="0" smtClean="0">
                <a:solidFill>
                  <a:srgbClr val="FF00FF"/>
                </a:solidFill>
              </a:rPr>
              <a:t>2. </a:t>
            </a:r>
            <a:r>
              <a:rPr lang="en-US" sz="2400" b="1" i="1" dirty="0" smtClean="0">
                <a:solidFill>
                  <a:srgbClr val="FF00FF"/>
                </a:solidFill>
              </a:rPr>
              <a:t> It can be expressed as  </a:t>
            </a:r>
            <a:endParaRPr lang="en-US" sz="2400" b="1" i="1" baseline="-25000" dirty="0">
              <a:solidFill>
                <a:srgbClr val="FF00FF"/>
              </a:solidFill>
            </a:endParaRPr>
          </a:p>
        </p:txBody>
      </p:sp>
      <p:pic>
        <p:nvPicPr>
          <p:cNvPr id="50199" name="Picture 2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4953000"/>
            <a:ext cx="2257425" cy="666750"/>
          </a:xfrm>
          <a:prstGeom prst="rect">
            <a:avLst/>
          </a:prstGeom>
          <a:noFill/>
        </p:spPr>
      </p:pic>
      <p:sp>
        <p:nvSpPr>
          <p:cNvPr id="50201" name="Rectangle 25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203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0202" name="Picture 2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4906296"/>
            <a:ext cx="2447925" cy="819150"/>
          </a:xfrm>
          <a:prstGeom prst="rect">
            <a:avLst/>
          </a:prstGeom>
          <a:noFill/>
        </p:spPr>
      </p:pic>
      <p:sp>
        <p:nvSpPr>
          <p:cNvPr id="64" name="Rectangle 63"/>
          <p:cNvSpPr/>
          <p:nvPr/>
        </p:nvSpPr>
        <p:spPr>
          <a:xfrm>
            <a:off x="2895600" y="5105400"/>
            <a:ext cx="1045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FF00FF"/>
                </a:solidFill>
              </a:rPr>
              <a:t>Where</a:t>
            </a:r>
            <a:endParaRPr lang="en-US" sz="2400" b="1" i="1" dirty="0">
              <a:solidFill>
                <a:srgbClr val="FF00FF"/>
              </a:solidFill>
            </a:endParaRPr>
          </a:p>
        </p:txBody>
      </p:sp>
      <p:pic>
        <p:nvPicPr>
          <p:cNvPr id="50204" name="Picture 28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181600"/>
            <a:ext cx="1000125" cy="390525"/>
          </a:xfrm>
          <a:prstGeom prst="rect">
            <a:avLst/>
          </a:prstGeom>
          <a:noFill/>
        </p:spPr>
      </p:pic>
      <p:sp>
        <p:nvSpPr>
          <p:cNvPr id="50206" name="Rectangle 30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43000" y="457200"/>
            <a:ext cx="2743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0033CC"/>
                </a:solidFill>
              </a:rPr>
              <a:t>Scalars and Vectors</a:t>
            </a:r>
            <a:endParaRPr lang="en-US" sz="2400" b="1" i="1" dirty="0">
              <a:solidFill>
                <a:srgbClr val="0033CC"/>
              </a:solidFill>
            </a:endParaRPr>
          </a:p>
        </p:txBody>
      </p:sp>
      <p:pic>
        <p:nvPicPr>
          <p:cNvPr id="5" name="Picture 7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38212"/>
            <a:ext cx="91440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7"/>
            <a:ext cx="8229600" cy="26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KCE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9" name="Picture 8" descr="SNS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7400"/>
            <a:ext cx="990600" cy="990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1000" y="1219200"/>
            <a:ext cx="959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Scalar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1600200"/>
            <a:ext cx="77203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400" b="1" dirty="0" smtClean="0">
                <a:solidFill>
                  <a:srgbClr val="FF00FF"/>
                </a:solidFill>
              </a:rPr>
              <a:t>Whose value may be represented by a </a:t>
            </a:r>
            <a:r>
              <a:rPr lang="en-US" sz="2400" b="1" dirty="0" smtClean="0">
                <a:solidFill>
                  <a:srgbClr val="006600"/>
                </a:solidFill>
              </a:rPr>
              <a:t>single real number</a:t>
            </a:r>
            <a:r>
              <a:rPr lang="en-US" sz="2400" b="1" dirty="0" smtClean="0">
                <a:solidFill>
                  <a:srgbClr val="FF00FF"/>
                </a:solidFill>
              </a:rPr>
              <a:t>, </a:t>
            </a:r>
          </a:p>
          <a:p>
            <a:r>
              <a:rPr lang="en-US" sz="2400" b="1" dirty="0" smtClean="0">
                <a:solidFill>
                  <a:srgbClr val="FF00FF"/>
                </a:solidFill>
              </a:rPr>
              <a:t>  which may be </a:t>
            </a:r>
            <a:r>
              <a:rPr lang="en-US" sz="2400" b="1" dirty="0" smtClean="0">
                <a:solidFill>
                  <a:srgbClr val="006600"/>
                </a:solidFill>
              </a:rPr>
              <a:t>Positive or Negative</a:t>
            </a:r>
            <a:r>
              <a:rPr lang="en-US" sz="2400" b="1" dirty="0" smtClean="0">
                <a:solidFill>
                  <a:srgbClr val="FF00FF"/>
                </a:solidFill>
              </a:rPr>
              <a:t>.</a:t>
            </a:r>
            <a:endParaRPr lang="en-US" sz="2400" b="1" dirty="0">
              <a:solidFill>
                <a:srgbClr val="FF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2438400"/>
            <a:ext cx="3386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400" b="1" dirty="0" smtClean="0">
                <a:solidFill>
                  <a:srgbClr val="FF00FF"/>
                </a:solidFill>
              </a:rPr>
              <a:t>Direction is </a:t>
            </a:r>
            <a:r>
              <a:rPr lang="en-US" sz="2400" b="1" dirty="0" smtClean="0">
                <a:solidFill>
                  <a:srgbClr val="006600"/>
                </a:solidFill>
              </a:rPr>
              <a:t>not required</a:t>
            </a:r>
            <a:endParaRPr lang="en-US" sz="2400" b="1" dirty="0">
              <a:solidFill>
                <a:srgbClr val="00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2971800"/>
            <a:ext cx="7645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400" b="1" dirty="0" smtClean="0">
                <a:solidFill>
                  <a:srgbClr val="FF00FF"/>
                </a:solidFill>
              </a:rPr>
              <a:t>Examples </a:t>
            </a:r>
            <a:r>
              <a:rPr lang="en-US" sz="2400" b="1" dirty="0" smtClean="0">
                <a:solidFill>
                  <a:srgbClr val="006600"/>
                </a:solidFill>
              </a:rPr>
              <a:t>Temperature, Mass, Volume, Speed, Density etc</a:t>
            </a:r>
            <a:endParaRPr lang="en-US" sz="2400" b="1" dirty="0">
              <a:solidFill>
                <a:srgbClr val="0066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3505200"/>
            <a:ext cx="1003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Vector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3962400"/>
            <a:ext cx="622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400" b="1" dirty="0" smtClean="0">
                <a:solidFill>
                  <a:srgbClr val="FF00FF"/>
                </a:solidFill>
              </a:rPr>
              <a:t>Has </a:t>
            </a:r>
            <a:r>
              <a:rPr lang="en-US" sz="2400" b="1" dirty="0" smtClean="0">
                <a:solidFill>
                  <a:srgbClr val="006600"/>
                </a:solidFill>
              </a:rPr>
              <a:t>Magnitude and Specific direction </a:t>
            </a:r>
            <a:r>
              <a:rPr lang="en-US" sz="2400" b="1" dirty="0" smtClean="0">
                <a:solidFill>
                  <a:srgbClr val="FF00FF"/>
                </a:solidFill>
              </a:rPr>
              <a:t>in Space.</a:t>
            </a:r>
            <a:endParaRPr lang="en-US" sz="2400" b="1" dirty="0">
              <a:solidFill>
                <a:srgbClr val="FF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" y="4343400"/>
            <a:ext cx="83206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400" b="1" dirty="0" smtClean="0">
                <a:solidFill>
                  <a:srgbClr val="FF00FF"/>
                </a:solidFill>
              </a:rPr>
              <a:t>In Electromagnetics 2D &amp; 3D space is required, but vectors may</a:t>
            </a:r>
          </a:p>
          <a:p>
            <a:r>
              <a:rPr lang="en-US" sz="2400" b="1" dirty="0" smtClean="0">
                <a:solidFill>
                  <a:srgbClr val="FF00FF"/>
                </a:solidFill>
              </a:rPr>
              <a:t> be nD.</a:t>
            </a:r>
            <a:endParaRPr lang="en-US" sz="2400" b="1" dirty="0">
              <a:solidFill>
                <a:srgbClr val="FF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5105400"/>
            <a:ext cx="6337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400" b="1" dirty="0" smtClean="0">
                <a:solidFill>
                  <a:srgbClr val="FF00FF"/>
                </a:solidFill>
              </a:rPr>
              <a:t>Examples </a:t>
            </a:r>
            <a:r>
              <a:rPr lang="en-US" sz="2400" b="1" dirty="0" smtClean="0">
                <a:solidFill>
                  <a:srgbClr val="006600"/>
                </a:solidFill>
              </a:rPr>
              <a:t>Force, Displacement, Acceleration etc</a:t>
            </a:r>
            <a:endParaRPr lang="en-US" sz="24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7"/>
            <a:ext cx="8229600" cy="26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CE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8" name="Picture 7" descr="SNS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7400"/>
            <a:ext cx="990600" cy="990600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66800" y="457200"/>
            <a:ext cx="419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0033CC"/>
                </a:solidFill>
              </a:rPr>
              <a:t>Principle of Superposition</a:t>
            </a:r>
            <a:endParaRPr lang="en-US" sz="2400" b="1" i="1" dirty="0">
              <a:solidFill>
                <a:srgbClr val="0033CC"/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5073444" y="3812460"/>
            <a:ext cx="732996" cy="307777"/>
            <a:chOff x="5073444" y="3812460"/>
            <a:chExt cx="732996" cy="307777"/>
          </a:xfrm>
        </p:grpSpPr>
        <p:sp>
          <p:nvSpPr>
            <p:cNvPr id="10" name="Oval 9"/>
            <p:cNvSpPr/>
            <p:nvPr/>
          </p:nvSpPr>
          <p:spPr>
            <a:xfrm>
              <a:off x="5715000" y="388620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73444" y="3812460"/>
              <a:ext cx="6415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Origin</a:t>
              </a:r>
              <a:endParaRPr lang="en-US" sz="1400" b="1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696200" y="1447800"/>
            <a:ext cx="418704" cy="472440"/>
            <a:chOff x="7696200" y="1447800"/>
            <a:chExt cx="418704" cy="472440"/>
          </a:xfrm>
        </p:grpSpPr>
        <p:sp>
          <p:nvSpPr>
            <p:cNvPr id="12" name="Oval 11"/>
            <p:cNvSpPr/>
            <p:nvPr/>
          </p:nvSpPr>
          <p:spPr>
            <a:xfrm>
              <a:off x="7772400" y="1828800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96200" y="14478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Q</a:t>
              </a:r>
              <a:r>
                <a:rPr lang="en-US" b="1" baseline="-25000" dirty="0" smtClean="0"/>
                <a:t>1</a:t>
              </a:r>
              <a:endParaRPr lang="en-US" b="1" baseline="-25000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486400" y="1752600"/>
            <a:ext cx="418704" cy="442944"/>
            <a:chOff x="5486400" y="1752600"/>
            <a:chExt cx="418704" cy="442944"/>
          </a:xfrm>
        </p:grpSpPr>
        <p:sp>
          <p:nvSpPr>
            <p:cNvPr id="11" name="Oval 10"/>
            <p:cNvSpPr/>
            <p:nvPr/>
          </p:nvSpPr>
          <p:spPr>
            <a:xfrm>
              <a:off x="5685504" y="2104104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86400" y="1752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Q</a:t>
              </a:r>
              <a:r>
                <a:rPr lang="en-US" b="1" baseline="-25000" dirty="0" smtClean="0"/>
                <a:t>2</a:t>
              </a:r>
              <a:endParaRPr lang="en-US" b="1" baseline="-25000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8458200" y="3868992"/>
            <a:ext cx="418704" cy="369332"/>
            <a:chOff x="8458200" y="3868992"/>
            <a:chExt cx="418704" cy="369332"/>
          </a:xfrm>
        </p:grpSpPr>
        <p:sp>
          <p:nvSpPr>
            <p:cNvPr id="13" name="Oval 12"/>
            <p:cNvSpPr/>
            <p:nvPr/>
          </p:nvSpPr>
          <p:spPr>
            <a:xfrm>
              <a:off x="8458200" y="3886200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458200" y="386899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Q</a:t>
              </a:r>
              <a:r>
                <a:rPr lang="en-US" b="1" baseline="-25000" dirty="0" smtClean="0"/>
                <a:t>3</a:t>
              </a:r>
              <a:endParaRPr lang="en-US" b="1" baseline="-25000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467600" y="2743200"/>
            <a:ext cx="416358" cy="369332"/>
            <a:chOff x="7467600" y="2743200"/>
            <a:chExt cx="416358" cy="369332"/>
          </a:xfrm>
        </p:grpSpPr>
        <p:sp>
          <p:nvSpPr>
            <p:cNvPr id="14" name="Oval 13"/>
            <p:cNvSpPr/>
            <p:nvPr/>
          </p:nvSpPr>
          <p:spPr>
            <a:xfrm>
              <a:off x="7467600" y="2971800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43800" y="2743200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Q</a:t>
              </a:r>
              <a:endParaRPr lang="en-US" b="1" dirty="0"/>
            </a:p>
          </p:txBody>
        </p:sp>
      </p:grp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5714966" y="1906849"/>
            <a:ext cx="2070825" cy="2059500"/>
            <a:chOff x="5714966" y="1906849"/>
            <a:chExt cx="2070825" cy="2059500"/>
          </a:xfrm>
        </p:grpSpPr>
        <p:cxnSp>
          <p:nvCxnSpPr>
            <p:cNvPr id="17" name="Straight Connector 16"/>
            <p:cNvCxnSpPr>
              <a:stCxn id="15" idx="3"/>
              <a:endCxn id="12" idx="3"/>
            </p:cNvCxnSpPr>
            <p:nvPr/>
          </p:nvCxnSpPr>
          <p:spPr>
            <a:xfrm flipV="1">
              <a:off x="5714966" y="1906849"/>
              <a:ext cx="2070825" cy="2059500"/>
            </a:xfrm>
            <a:prstGeom prst="line">
              <a:avLst/>
            </a:prstGeom>
            <a:ln w="22225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153" name="Picture 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53200" y="2667000"/>
              <a:ext cx="200025" cy="342900"/>
            </a:xfrm>
            <a:prstGeom prst="rect">
              <a:avLst/>
            </a:prstGeom>
            <a:noFill/>
          </p:spPr>
        </p:pic>
      </p:grp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>
            <a:off x="5410200" y="2177844"/>
            <a:ext cx="318191" cy="1720271"/>
            <a:chOff x="5410200" y="2177844"/>
            <a:chExt cx="318191" cy="1720271"/>
          </a:xfrm>
        </p:grpSpPr>
        <p:cxnSp>
          <p:nvCxnSpPr>
            <p:cNvPr id="27" name="Straight Connector 26"/>
            <p:cNvCxnSpPr/>
            <p:nvPr/>
          </p:nvCxnSpPr>
          <p:spPr>
            <a:xfrm flipH="1" flipV="1">
              <a:off x="5715000" y="2177844"/>
              <a:ext cx="13391" cy="1720271"/>
            </a:xfrm>
            <a:prstGeom prst="line">
              <a:avLst/>
            </a:prstGeom>
            <a:ln w="22225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156" name="Picture 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10200" y="2971800"/>
              <a:ext cx="209550" cy="342900"/>
            </a:xfrm>
            <a:prstGeom prst="rect">
              <a:avLst/>
            </a:prstGeom>
            <a:noFill/>
          </p:spPr>
        </p:pic>
      </p:grp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7" name="Group 76"/>
          <p:cNvGrpSpPr/>
          <p:nvPr/>
        </p:nvGrpSpPr>
        <p:grpSpPr>
          <a:xfrm>
            <a:off x="5728389" y="3931921"/>
            <a:ext cx="2729809" cy="373379"/>
            <a:chOff x="5728389" y="3931921"/>
            <a:chExt cx="2729809" cy="373379"/>
          </a:xfrm>
        </p:grpSpPr>
        <p:cxnSp>
          <p:nvCxnSpPr>
            <p:cNvPr id="24" name="Straight Connector 23"/>
            <p:cNvCxnSpPr>
              <a:stCxn id="10" idx="3"/>
              <a:endCxn id="13" idx="2"/>
            </p:cNvCxnSpPr>
            <p:nvPr/>
          </p:nvCxnSpPr>
          <p:spPr>
            <a:xfrm rot="5400000" flipH="1" flipV="1">
              <a:off x="7093294" y="2567016"/>
              <a:ext cx="0" cy="2729809"/>
            </a:xfrm>
            <a:prstGeom prst="line">
              <a:avLst/>
            </a:prstGeom>
            <a:ln w="22225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159" name="Picture 7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86600" y="3962400"/>
              <a:ext cx="209550" cy="342900"/>
            </a:xfrm>
            <a:prstGeom prst="rect">
              <a:avLst/>
            </a:prstGeom>
            <a:noFill/>
          </p:spPr>
        </p:pic>
      </p:grp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5728391" y="3049849"/>
            <a:ext cx="1752600" cy="914400"/>
            <a:chOff x="5728391" y="3049849"/>
            <a:chExt cx="1752600" cy="914400"/>
          </a:xfrm>
        </p:grpSpPr>
        <p:cxnSp>
          <p:nvCxnSpPr>
            <p:cNvPr id="29" name="Straight Connector 28"/>
            <p:cNvCxnSpPr>
              <a:stCxn id="10" idx="3"/>
              <a:endCxn id="14" idx="3"/>
            </p:cNvCxnSpPr>
            <p:nvPr/>
          </p:nvCxnSpPr>
          <p:spPr>
            <a:xfrm rot="5400000" flipH="1" flipV="1">
              <a:off x="6147491" y="2630749"/>
              <a:ext cx="914400" cy="1752600"/>
            </a:xfrm>
            <a:prstGeom prst="line">
              <a:avLst/>
            </a:prstGeom>
            <a:ln w="22225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162" name="Picture 10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81800" y="3429000"/>
              <a:ext cx="123825" cy="342900"/>
            </a:xfrm>
            <a:prstGeom prst="rect">
              <a:avLst/>
            </a:prstGeom>
            <a:noFill/>
          </p:spPr>
        </p:pic>
      </p:grp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7312104" y="1906849"/>
            <a:ext cx="538345" cy="1143000"/>
            <a:chOff x="7312104" y="1906849"/>
            <a:chExt cx="538345" cy="1143000"/>
          </a:xfrm>
        </p:grpSpPr>
        <p:cxnSp>
          <p:nvCxnSpPr>
            <p:cNvPr id="44" name="Straight Connector 43"/>
            <p:cNvCxnSpPr>
              <a:stCxn id="12" idx="5"/>
              <a:endCxn id="14" idx="5"/>
            </p:cNvCxnSpPr>
            <p:nvPr/>
          </p:nvCxnSpPr>
          <p:spPr>
            <a:xfrm rot="5400000">
              <a:off x="7126549" y="2325949"/>
              <a:ext cx="1143000" cy="304800"/>
            </a:xfrm>
            <a:prstGeom prst="line">
              <a:avLst/>
            </a:prstGeom>
            <a:ln w="2222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7551174" y="2170470"/>
              <a:ext cx="412956" cy="122904"/>
            </a:xfrm>
            <a:prstGeom prst="line">
              <a:avLst/>
            </a:prstGeom>
            <a:ln w="22225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165" name="Picture 13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875323">
              <a:off x="7302579" y="2362529"/>
              <a:ext cx="390525" cy="371475"/>
            </a:xfrm>
            <a:prstGeom prst="rect">
              <a:avLst/>
            </a:prstGeom>
            <a:noFill/>
          </p:spPr>
        </p:pic>
      </p:grp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>
            <a:off x="5685504" y="1981200"/>
            <a:ext cx="1795487" cy="1003990"/>
            <a:chOff x="5685504" y="1981200"/>
            <a:chExt cx="1795487" cy="1003990"/>
          </a:xfrm>
        </p:grpSpPr>
        <p:cxnSp>
          <p:nvCxnSpPr>
            <p:cNvPr id="42" name="Straight Connector 41"/>
            <p:cNvCxnSpPr>
              <a:stCxn id="20" idx="2"/>
              <a:endCxn id="14" idx="1"/>
            </p:cNvCxnSpPr>
            <p:nvPr/>
          </p:nvCxnSpPr>
          <p:spPr>
            <a:xfrm rot="16200000" flipH="1">
              <a:off x="6156742" y="1660941"/>
              <a:ext cx="863259" cy="1785239"/>
            </a:xfrm>
            <a:prstGeom prst="line">
              <a:avLst/>
            </a:prstGeom>
            <a:ln w="2222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685504" y="2118852"/>
              <a:ext cx="639096" cy="319548"/>
            </a:xfrm>
            <a:prstGeom prst="line">
              <a:avLst/>
            </a:prstGeom>
            <a:ln w="22225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168" name="Picture 16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8400" y="1981200"/>
              <a:ext cx="390525" cy="371475"/>
            </a:xfrm>
            <a:prstGeom prst="rect">
              <a:avLst/>
            </a:prstGeom>
            <a:noFill/>
          </p:spPr>
        </p:pic>
      </p:grp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7545649" y="3049849"/>
            <a:ext cx="990600" cy="914400"/>
            <a:chOff x="7545649" y="3049849"/>
            <a:chExt cx="990600" cy="914400"/>
          </a:xfrm>
        </p:grpSpPr>
        <p:cxnSp>
          <p:nvCxnSpPr>
            <p:cNvPr id="46" name="Straight Connector 45"/>
            <p:cNvCxnSpPr>
              <a:stCxn id="13" idx="5"/>
              <a:endCxn id="14" idx="5"/>
            </p:cNvCxnSpPr>
            <p:nvPr/>
          </p:nvCxnSpPr>
          <p:spPr>
            <a:xfrm rot="5400000" flipH="1">
              <a:off x="7583749" y="3011749"/>
              <a:ext cx="914400" cy="990600"/>
            </a:xfrm>
            <a:prstGeom prst="line">
              <a:avLst/>
            </a:prstGeom>
            <a:ln w="2222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7848600" y="3352800"/>
              <a:ext cx="609600" cy="533400"/>
            </a:xfrm>
            <a:prstGeom prst="line">
              <a:avLst/>
            </a:prstGeom>
            <a:ln w="22225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171" name="Picture 19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01000" y="3124200"/>
              <a:ext cx="390525" cy="371475"/>
            </a:xfrm>
            <a:prstGeom prst="rect">
              <a:avLst/>
            </a:prstGeom>
            <a:noFill/>
          </p:spPr>
        </p:pic>
      </p:grp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78011" y="1219200"/>
            <a:ext cx="48797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FF"/>
                </a:solidFill>
              </a:rPr>
              <a:t>Consider a point charge Q surrounded by three point charges Q</a:t>
            </a:r>
            <a:r>
              <a:rPr lang="en-US" sz="2400" b="1" i="1" baseline="-25000" dirty="0" smtClean="0">
                <a:solidFill>
                  <a:srgbClr val="FF00FF"/>
                </a:solidFill>
              </a:rPr>
              <a:t>1</a:t>
            </a:r>
            <a:r>
              <a:rPr lang="en-US" sz="2400" b="1" i="1" dirty="0" smtClean="0">
                <a:solidFill>
                  <a:srgbClr val="FF00FF"/>
                </a:solidFill>
              </a:rPr>
              <a:t> ,Q</a:t>
            </a:r>
            <a:r>
              <a:rPr lang="en-US" sz="2400" b="1" i="1" baseline="-25000" dirty="0" smtClean="0">
                <a:solidFill>
                  <a:srgbClr val="FF00FF"/>
                </a:solidFill>
              </a:rPr>
              <a:t>2 </a:t>
            </a:r>
            <a:r>
              <a:rPr lang="en-US" sz="2400" b="1" i="1" dirty="0" smtClean="0">
                <a:solidFill>
                  <a:srgbClr val="FF00FF"/>
                </a:solidFill>
              </a:rPr>
              <a:t>and Q</a:t>
            </a:r>
            <a:r>
              <a:rPr lang="en-US" sz="2400" b="1" i="1" baseline="-25000" dirty="0" smtClean="0">
                <a:solidFill>
                  <a:srgbClr val="FF00FF"/>
                </a:solidFill>
              </a:rPr>
              <a:t>3</a:t>
            </a:r>
            <a:endParaRPr lang="en-US" sz="2400" b="1" i="1" baseline="-25000" dirty="0">
              <a:solidFill>
                <a:srgbClr val="FF00FF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04800" y="2514600"/>
            <a:ext cx="48797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FF"/>
                </a:solidFill>
              </a:rPr>
              <a:t>The total force on Q is the vector sum of all the forces exerted on Q due to each of the other point charges Q</a:t>
            </a:r>
            <a:r>
              <a:rPr lang="en-US" sz="2400" b="1" i="1" baseline="-25000" dirty="0" smtClean="0">
                <a:solidFill>
                  <a:srgbClr val="FF00FF"/>
                </a:solidFill>
              </a:rPr>
              <a:t>1</a:t>
            </a:r>
            <a:r>
              <a:rPr lang="en-US" sz="2400" b="1" i="1" dirty="0" smtClean="0">
                <a:solidFill>
                  <a:srgbClr val="FF00FF"/>
                </a:solidFill>
              </a:rPr>
              <a:t> ,Q</a:t>
            </a:r>
            <a:r>
              <a:rPr lang="en-US" sz="2400" b="1" i="1" baseline="-25000" dirty="0" smtClean="0">
                <a:solidFill>
                  <a:srgbClr val="FF00FF"/>
                </a:solidFill>
              </a:rPr>
              <a:t>2 </a:t>
            </a:r>
            <a:r>
              <a:rPr lang="en-US" sz="2400" b="1" i="1" dirty="0" smtClean="0">
                <a:solidFill>
                  <a:srgbClr val="FF00FF"/>
                </a:solidFill>
              </a:rPr>
              <a:t>and Q</a:t>
            </a:r>
            <a:r>
              <a:rPr lang="en-US" sz="2400" b="1" i="1" baseline="-25000" dirty="0" smtClean="0">
                <a:solidFill>
                  <a:srgbClr val="FF00FF"/>
                </a:solidFill>
              </a:rPr>
              <a:t>3</a:t>
            </a:r>
            <a:endParaRPr lang="en-US" sz="2400" b="1" i="1" baseline="-25000" dirty="0">
              <a:solidFill>
                <a:srgbClr val="FF00FF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381000" y="4191000"/>
            <a:ext cx="4879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FF"/>
                </a:solidFill>
              </a:rPr>
              <a:t>Force exerted on Q due to Q</a:t>
            </a:r>
            <a:r>
              <a:rPr lang="en-US" sz="2400" b="1" i="1" baseline="-25000" dirty="0" smtClean="0">
                <a:solidFill>
                  <a:srgbClr val="FF00FF"/>
                </a:solidFill>
              </a:rPr>
              <a:t>1</a:t>
            </a:r>
            <a:endParaRPr lang="en-US" sz="2400" b="1" i="1" baseline="-25000" dirty="0">
              <a:solidFill>
                <a:srgbClr val="FF00FF"/>
              </a:solidFill>
            </a:endParaRPr>
          </a:p>
        </p:txBody>
      </p:sp>
      <p:pic>
        <p:nvPicPr>
          <p:cNvPr id="49174" name="Picture 2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4648200"/>
            <a:ext cx="2495550" cy="723900"/>
          </a:xfrm>
          <a:prstGeom prst="rect">
            <a:avLst/>
          </a:prstGeom>
          <a:noFill/>
        </p:spPr>
      </p:pic>
      <p:sp>
        <p:nvSpPr>
          <p:cNvPr id="49176" name="Rectangle 2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3733800" y="4800600"/>
            <a:ext cx="106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FF"/>
                </a:solidFill>
              </a:rPr>
              <a:t>Where </a:t>
            </a:r>
            <a:endParaRPr lang="en-US" sz="2400" b="1" i="1" baseline="-25000" dirty="0">
              <a:solidFill>
                <a:srgbClr val="FF00FF"/>
              </a:solidFill>
            </a:endParaRPr>
          </a:p>
        </p:txBody>
      </p:sp>
      <p:pic>
        <p:nvPicPr>
          <p:cNvPr id="49177" name="Picture 25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4724400"/>
            <a:ext cx="1514475" cy="695325"/>
          </a:xfrm>
          <a:prstGeom prst="rect">
            <a:avLst/>
          </a:prstGeom>
          <a:noFill/>
        </p:spPr>
      </p:pic>
      <p:sp>
        <p:nvSpPr>
          <p:cNvPr id="49179" name="Rectangle 27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7"/>
            <a:ext cx="8229600" cy="26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CE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8" name="Picture 7" descr="SNS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7400"/>
            <a:ext cx="990600" cy="990600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66800" y="457200"/>
            <a:ext cx="419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0033CC"/>
                </a:solidFill>
              </a:rPr>
              <a:t>Principle of Superposition</a:t>
            </a:r>
            <a:endParaRPr lang="en-US" sz="2400" b="1" i="1" dirty="0">
              <a:solidFill>
                <a:srgbClr val="0033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1295400"/>
            <a:ext cx="4879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FF"/>
                </a:solidFill>
              </a:rPr>
              <a:t>Force exerted on Q due to Q</a:t>
            </a:r>
            <a:r>
              <a:rPr lang="en-US" sz="2400" b="1" i="1" baseline="-25000" dirty="0" smtClean="0">
                <a:solidFill>
                  <a:srgbClr val="FF00FF"/>
                </a:solidFill>
              </a:rPr>
              <a:t>2</a:t>
            </a:r>
            <a:endParaRPr lang="en-US" sz="2400" b="1" i="1" baseline="-25000" dirty="0">
              <a:solidFill>
                <a:srgbClr val="FF00FF"/>
              </a:solidFill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1828800"/>
            <a:ext cx="2514600" cy="723900"/>
          </a:xfrm>
          <a:prstGeom prst="rect">
            <a:avLst/>
          </a:prstGeom>
          <a:noFill/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1828800"/>
            <a:ext cx="1524000" cy="695325"/>
          </a:xfrm>
          <a:prstGeom prst="rect">
            <a:avLst/>
          </a:prstGeom>
          <a:noFill/>
        </p:spPr>
      </p:pic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05200" y="1981200"/>
            <a:ext cx="106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FF"/>
                </a:solidFill>
              </a:rPr>
              <a:t>Where </a:t>
            </a:r>
            <a:endParaRPr lang="en-US" sz="2400" b="1" i="1" baseline="-25000" dirty="0">
              <a:solidFill>
                <a:srgbClr val="FF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2590800"/>
            <a:ext cx="4879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FF"/>
                </a:solidFill>
              </a:rPr>
              <a:t>Force exerted on Q due to Q</a:t>
            </a:r>
            <a:r>
              <a:rPr lang="en-US" sz="2400" b="1" i="1" baseline="-25000" dirty="0" smtClean="0">
                <a:solidFill>
                  <a:srgbClr val="FF00FF"/>
                </a:solidFill>
              </a:rPr>
              <a:t>3</a:t>
            </a:r>
            <a:endParaRPr lang="en-US" sz="2400" b="1" i="1" baseline="-25000" dirty="0">
              <a:solidFill>
                <a:srgbClr val="FF00FF"/>
              </a:solidFill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3048000"/>
            <a:ext cx="2514600" cy="723900"/>
          </a:xfrm>
          <a:prstGeom prst="rect">
            <a:avLst/>
          </a:prstGeom>
          <a:noFill/>
        </p:spPr>
      </p:pic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05200" y="3200400"/>
            <a:ext cx="106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FF"/>
                </a:solidFill>
              </a:rPr>
              <a:t>Where </a:t>
            </a:r>
            <a:endParaRPr lang="en-US" sz="2400" b="1" i="1" baseline="-25000" dirty="0">
              <a:solidFill>
                <a:srgbClr val="FF00FF"/>
              </a:solidFill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8138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3048000"/>
            <a:ext cx="1524000" cy="695325"/>
          </a:xfrm>
          <a:prstGeom prst="rect">
            <a:avLst/>
          </a:prstGeom>
          <a:noFill/>
        </p:spPr>
      </p:pic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1" y="3886200"/>
            <a:ext cx="358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FF"/>
                </a:solidFill>
              </a:rPr>
              <a:t>Hence the total force on Q </a:t>
            </a:r>
            <a:endParaRPr lang="en-US" sz="2400" b="1" i="1" baseline="-25000" dirty="0">
              <a:solidFill>
                <a:srgbClr val="FF00FF"/>
              </a:solidFill>
            </a:endParaRPr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8141" name="Picture 1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3886200"/>
            <a:ext cx="2619375" cy="419100"/>
          </a:xfrm>
          <a:prstGeom prst="rect">
            <a:avLst/>
          </a:prstGeom>
          <a:noFill/>
        </p:spPr>
      </p:pic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4800" y="4572000"/>
            <a:ext cx="358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FF"/>
                </a:solidFill>
              </a:rPr>
              <a:t>In general for n charges</a:t>
            </a:r>
            <a:endParaRPr lang="en-US" sz="2400" b="1" i="1" baseline="-25000" dirty="0">
              <a:solidFill>
                <a:srgbClr val="FF00FF"/>
              </a:solidFill>
            </a:endParaRPr>
          </a:p>
        </p:txBody>
      </p:sp>
      <p:pic>
        <p:nvPicPr>
          <p:cNvPr id="48144" name="Picture 16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4648200"/>
            <a:ext cx="3400425" cy="419100"/>
          </a:xfrm>
          <a:prstGeom prst="rect">
            <a:avLst/>
          </a:prstGeom>
          <a:noFill/>
        </p:spPr>
      </p:pic>
      <p:sp>
        <p:nvSpPr>
          <p:cNvPr id="48146" name="Rectangle 1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47" name="Picture 19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5105400"/>
            <a:ext cx="2895600" cy="876300"/>
          </a:xfrm>
          <a:prstGeom prst="rect">
            <a:avLst/>
          </a:prstGeom>
          <a:noFill/>
        </p:spPr>
      </p:pic>
      <p:sp>
        <p:nvSpPr>
          <p:cNvPr id="48149" name="Rectangle 21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7"/>
            <a:ext cx="8229600" cy="26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CE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8" name="Picture 7" descr="SNS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7400"/>
            <a:ext cx="990600" cy="990600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66800" y="457200"/>
            <a:ext cx="419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0033CC"/>
                </a:solidFill>
              </a:rPr>
              <a:t>Electric Field Intensity</a:t>
            </a:r>
            <a:endParaRPr lang="en-US" sz="2400" b="1" i="1" dirty="0">
              <a:solidFill>
                <a:srgbClr val="0033CC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96668" y="1828800"/>
            <a:ext cx="2514600" cy="251460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578216" y="2895600"/>
            <a:ext cx="632556" cy="674132"/>
            <a:chOff x="6796548" y="2895600"/>
            <a:chExt cx="632556" cy="674132"/>
          </a:xfrm>
        </p:grpSpPr>
        <p:sp>
          <p:nvSpPr>
            <p:cNvPr id="10" name="Oval 9"/>
            <p:cNvSpPr/>
            <p:nvPr/>
          </p:nvSpPr>
          <p:spPr>
            <a:xfrm>
              <a:off x="6796548" y="2895600"/>
              <a:ext cx="365760" cy="365760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FF00FF"/>
                  </a:solidFill>
                </a:rPr>
                <a:t>+</a:t>
              </a:r>
              <a:endParaRPr lang="en-US" dirty="0">
                <a:solidFill>
                  <a:srgbClr val="FF00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10400" y="32004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Q</a:t>
              </a:r>
              <a:r>
                <a:rPr lang="en-US" b="1" baseline="-25000" dirty="0" smtClean="0"/>
                <a:t>1</a:t>
              </a:r>
              <a:endParaRPr lang="en-US" b="1" baseline="-250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725268" y="1846008"/>
            <a:ext cx="518160" cy="656924"/>
            <a:chOff x="5943600" y="1846008"/>
            <a:chExt cx="518160" cy="656924"/>
          </a:xfrm>
        </p:grpSpPr>
        <p:sp>
          <p:nvSpPr>
            <p:cNvPr id="15" name="Oval 14"/>
            <p:cNvSpPr/>
            <p:nvPr/>
          </p:nvSpPr>
          <p:spPr>
            <a:xfrm>
              <a:off x="6096000" y="1846008"/>
              <a:ext cx="365760" cy="365760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FF00FF"/>
                  </a:solidFill>
                </a:rPr>
                <a:t>+</a:t>
              </a:r>
              <a:endParaRPr lang="en-US" dirty="0">
                <a:solidFill>
                  <a:srgbClr val="FF00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43600" y="21336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Q</a:t>
              </a:r>
              <a:r>
                <a:rPr lang="en-US" b="1" baseline="-25000" dirty="0" smtClean="0"/>
                <a:t>2</a:t>
              </a:r>
              <a:endParaRPr lang="en-US" b="1" baseline="-250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115668" y="1371600"/>
            <a:ext cx="815564" cy="527972"/>
            <a:chOff x="6037008" y="1371600"/>
            <a:chExt cx="815564" cy="527972"/>
          </a:xfrm>
        </p:grpSpPr>
        <p:cxnSp>
          <p:nvCxnSpPr>
            <p:cNvPr id="18" name="Straight Arrow Connector 17"/>
            <p:cNvCxnSpPr/>
            <p:nvPr/>
          </p:nvCxnSpPr>
          <p:spPr>
            <a:xfrm rot="16200000" flipV="1">
              <a:off x="6409404" y="1456404"/>
              <a:ext cx="451772" cy="43456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037008" y="1371600"/>
              <a:ext cx="369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F</a:t>
              </a:r>
              <a:r>
                <a:rPr lang="en-US" b="1" baseline="-25000" dirty="0" smtClean="0"/>
                <a:t>2</a:t>
              </a:r>
              <a:endParaRPr lang="en-US" b="1" baseline="-25000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228600" y="1676400"/>
            <a:ext cx="48797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 smtClean="0">
                <a:solidFill>
                  <a:srgbClr val="FF00FF"/>
                </a:solidFill>
              </a:rPr>
              <a:t>Consider a point charge Q</a:t>
            </a:r>
            <a:r>
              <a:rPr lang="en-US" sz="2000" b="1" i="1" baseline="-25000" dirty="0" smtClean="0">
                <a:solidFill>
                  <a:srgbClr val="FF00FF"/>
                </a:solidFill>
              </a:rPr>
              <a:t>1</a:t>
            </a:r>
            <a:r>
              <a:rPr lang="en-US" sz="2000" b="1" i="1" dirty="0" smtClean="0">
                <a:solidFill>
                  <a:srgbClr val="FF00FF"/>
                </a:solidFill>
              </a:rPr>
              <a:t> as shown</a:t>
            </a:r>
            <a:endParaRPr lang="en-US" sz="2000" b="1" i="1" baseline="-25000" dirty="0">
              <a:solidFill>
                <a:srgbClr val="FF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8600" y="2514600"/>
            <a:ext cx="48797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 smtClean="0">
                <a:solidFill>
                  <a:srgbClr val="FF00FF"/>
                </a:solidFill>
              </a:rPr>
              <a:t>If any other similar charge Q</a:t>
            </a:r>
            <a:r>
              <a:rPr lang="en-US" sz="2000" b="1" i="1" baseline="-25000" dirty="0" smtClean="0">
                <a:solidFill>
                  <a:srgbClr val="FF00FF"/>
                </a:solidFill>
              </a:rPr>
              <a:t>2</a:t>
            </a:r>
            <a:r>
              <a:rPr lang="en-US" sz="2000" b="1" i="1" dirty="0" smtClean="0">
                <a:solidFill>
                  <a:srgbClr val="FF00FF"/>
                </a:solidFill>
              </a:rPr>
              <a:t> is brought near to it, Q</a:t>
            </a:r>
            <a:r>
              <a:rPr lang="en-US" sz="2000" b="1" i="1" baseline="-25000" dirty="0" smtClean="0">
                <a:solidFill>
                  <a:srgbClr val="FF00FF"/>
                </a:solidFill>
              </a:rPr>
              <a:t>2</a:t>
            </a:r>
            <a:r>
              <a:rPr lang="en-US" sz="2000" b="1" i="1" dirty="0" smtClean="0">
                <a:solidFill>
                  <a:srgbClr val="FF00FF"/>
                </a:solidFill>
              </a:rPr>
              <a:t> experiences a force. In fact if Q</a:t>
            </a:r>
            <a:r>
              <a:rPr lang="en-US" sz="2000" b="1" i="1" baseline="-25000" dirty="0" smtClean="0">
                <a:solidFill>
                  <a:srgbClr val="FF00FF"/>
                </a:solidFill>
              </a:rPr>
              <a:t>2</a:t>
            </a:r>
            <a:r>
              <a:rPr lang="en-US" sz="2000" b="1" i="1" dirty="0" smtClean="0">
                <a:solidFill>
                  <a:srgbClr val="FF00FF"/>
                </a:solidFill>
              </a:rPr>
              <a:t> is moved around Q</a:t>
            </a:r>
            <a:r>
              <a:rPr lang="en-US" sz="2000" b="1" i="1" baseline="-25000" dirty="0" smtClean="0">
                <a:solidFill>
                  <a:srgbClr val="FF00FF"/>
                </a:solidFill>
              </a:rPr>
              <a:t>1</a:t>
            </a:r>
            <a:r>
              <a:rPr lang="en-US" sz="2000" b="1" i="1" dirty="0" smtClean="0">
                <a:solidFill>
                  <a:srgbClr val="FF00FF"/>
                </a:solidFill>
              </a:rPr>
              <a:t> , still Q</a:t>
            </a:r>
            <a:r>
              <a:rPr lang="en-US" sz="2000" b="1" i="1" baseline="-25000" dirty="0" smtClean="0">
                <a:solidFill>
                  <a:srgbClr val="FF00FF"/>
                </a:solidFill>
              </a:rPr>
              <a:t>2</a:t>
            </a:r>
            <a:r>
              <a:rPr lang="en-US" sz="2000" b="1" i="1" dirty="0" smtClean="0">
                <a:solidFill>
                  <a:srgbClr val="FF00FF"/>
                </a:solidFill>
              </a:rPr>
              <a:t> experiences a force as shown. </a:t>
            </a:r>
            <a:endParaRPr lang="en-US" sz="2000" b="1" i="1" baseline="-25000" dirty="0">
              <a:solidFill>
                <a:srgbClr val="FF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2400" y="4114800"/>
            <a:ext cx="6553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 smtClean="0">
                <a:solidFill>
                  <a:srgbClr val="FF00FF"/>
                </a:solidFill>
              </a:rPr>
              <a:t>Thus there is a region around a charge in which it exerts a force on any other charge. This region where a particular charge exerts a force on any other charge located in that region is called “ELECTRIC FIELD” of that charge</a:t>
            </a:r>
            <a:endParaRPr lang="en-US" sz="2000" b="1" i="1" baseline="-250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0602 C 0.06545 -0.06528 0.15052 -0.04977 0.19427 0.03032 C 0.23733 0.1088 0.22344 0.22268 0.16163 0.27963 C 0.10139 0.34051 0.01667 0.32454 -0.02691 0.24514 C -0.06997 0.16458 -0.05642 0.0537 0.00469 -0.00602 Z " pathEditMode="relative" rAng="-2170185" ptsTypes="fffff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7"/>
            <a:ext cx="8229600" cy="26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CE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8" name="Picture 7" descr="SNS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7400"/>
            <a:ext cx="990600" cy="990600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66800" y="457200"/>
            <a:ext cx="419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0033CC"/>
                </a:solidFill>
              </a:rPr>
              <a:t>Electric Field Intensity</a:t>
            </a:r>
            <a:endParaRPr lang="en-US" sz="2400" b="1" i="1" dirty="0">
              <a:solidFill>
                <a:srgbClr val="0033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1219200"/>
            <a:ext cx="33514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FF00FF"/>
                </a:solidFill>
              </a:rPr>
              <a:t>The force exerted by Q</a:t>
            </a:r>
            <a:r>
              <a:rPr lang="en-US" sz="2000" b="1" i="1" baseline="-25000" dirty="0" smtClean="0">
                <a:solidFill>
                  <a:srgbClr val="FF00FF"/>
                </a:solidFill>
              </a:rPr>
              <a:t>1</a:t>
            </a:r>
            <a:r>
              <a:rPr lang="en-US" sz="2000" b="1" i="1" dirty="0" smtClean="0">
                <a:solidFill>
                  <a:srgbClr val="FF00FF"/>
                </a:solidFill>
              </a:rPr>
              <a:t> on Q</a:t>
            </a:r>
            <a:r>
              <a:rPr lang="en-US" sz="2000" b="1" i="1" baseline="-25000" dirty="0" smtClean="0">
                <a:solidFill>
                  <a:srgbClr val="FF00FF"/>
                </a:solidFill>
              </a:rPr>
              <a:t>2</a:t>
            </a:r>
            <a:r>
              <a:rPr lang="en-US" sz="2000" b="1" i="1" dirty="0" smtClean="0">
                <a:solidFill>
                  <a:srgbClr val="FF00FF"/>
                </a:solidFill>
              </a:rPr>
              <a:t> </a:t>
            </a:r>
            <a:endParaRPr lang="en-US" sz="2000" dirty="0"/>
          </a:p>
        </p:txBody>
      </p:sp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1676400"/>
            <a:ext cx="2247900" cy="66675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09600" y="2362200"/>
            <a:ext cx="40043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FF00FF"/>
                </a:solidFill>
              </a:rPr>
              <a:t>The force per unit charge is given by</a:t>
            </a:r>
            <a:endParaRPr lang="en-US" sz="2000" dirty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2743200"/>
            <a:ext cx="2286000" cy="742950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3505200"/>
            <a:ext cx="838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 smtClean="0">
                <a:solidFill>
                  <a:srgbClr val="FF00FF"/>
                </a:solidFill>
              </a:rPr>
              <a:t>This force exerted by unit charge is called ELECTRIC FIELD INTENSITY or ELECTRIC STRENGTH. It is a vector quantity and is directed along a segment from the charge Q</a:t>
            </a:r>
            <a:r>
              <a:rPr lang="en-US" sz="2000" b="1" i="1" baseline="-25000" dirty="0" smtClean="0">
                <a:solidFill>
                  <a:srgbClr val="FF00FF"/>
                </a:solidFill>
              </a:rPr>
              <a:t>1</a:t>
            </a:r>
            <a:r>
              <a:rPr lang="en-US" sz="2000" b="1" i="1" dirty="0" smtClean="0">
                <a:solidFill>
                  <a:srgbClr val="FF00FF"/>
                </a:solidFill>
              </a:rPr>
              <a:t> to the position of any other charge. It is denoted by E.  </a:t>
            </a:r>
            <a:endParaRPr lang="en-US" sz="2000" dirty="0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4419600"/>
            <a:ext cx="2209800" cy="66675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609600" y="5181600"/>
            <a:ext cx="59562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FF00FF"/>
                </a:solidFill>
              </a:rPr>
              <a:t>Where P is the position of any other charge around Q</a:t>
            </a:r>
            <a:r>
              <a:rPr lang="en-US" sz="2000" b="1" i="1" baseline="-25000" dirty="0" smtClean="0">
                <a:solidFill>
                  <a:srgbClr val="FF00FF"/>
                </a:solidFill>
              </a:rPr>
              <a:t>1</a:t>
            </a:r>
            <a:r>
              <a:rPr lang="en-US" sz="2000" b="1" i="1" dirty="0" smtClean="0">
                <a:solidFill>
                  <a:srgbClr val="FF00FF"/>
                </a:solidFill>
              </a:rPr>
              <a:t> 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685800" y="5562600"/>
            <a:ext cx="32054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FF00FF"/>
                </a:solidFill>
              </a:rPr>
              <a:t>Its unit is </a:t>
            </a:r>
            <a:r>
              <a:rPr lang="en-US" sz="2000" b="1" i="1" dirty="0" smtClean="0">
                <a:solidFill>
                  <a:srgbClr val="FF0000"/>
                </a:solidFill>
              </a:rPr>
              <a:t>Newton / Coulomb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7"/>
            <a:ext cx="8229600" cy="26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CE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8" name="Picture 7" descr="SNS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7400"/>
            <a:ext cx="990600" cy="990600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66800" y="457200"/>
            <a:ext cx="716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0033CC"/>
                </a:solidFill>
              </a:rPr>
              <a:t>Electric Field Intensity due to discrete charges</a:t>
            </a:r>
            <a:endParaRPr lang="en-US" sz="2400" b="1" i="1" dirty="0">
              <a:solidFill>
                <a:srgbClr val="0033CC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995628" y="1676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33628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95428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157428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995628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291028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2" idx="7"/>
            <a:endCxn id="15" idx="4"/>
          </p:cNvCxnSpPr>
          <p:nvPr/>
        </p:nvCxnSpPr>
        <p:spPr>
          <a:xfrm rot="5400000" flipH="1" flipV="1">
            <a:off x="6894798" y="1613672"/>
            <a:ext cx="0" cy="2868659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7"/>
            <a:endCxn id="15" idx="4"/>
          </p:cNvCxnSpPr>
          <p:nvPr/>
        </p:nvCxnSpPr>
        <p:spPr>
          <a:xfrm rot="16200000" flipH="1">
            <a:off x="7014677" y="1733550"/>
            <a:ext cx="1360441" cy="1268459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3"/>
            <a:endCxn id="15" idx="4"/>
          </p:cNvCxnSpPr>
          <p:nvPr/>
        </p:nvCxnSpPr>
        <p:spPr>
          <a:xfrm rot="16200000" flipH="1">
            <a:off x="6938478" y="1657349"/>
            <a:ext cx="696959" cy="2084341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3"/>
            <a:endCxn id="15" idx="3"/>
          </p:cNvCxnSpPr>
          <p:nvPr/>
        </p:nvCxnSpPr>
        <p:spPr>
          <a:xfrm rot="5400000" flipH="1" flipV="1">
            <a:off x="6892487" y="2312941"/>
            <a:ext cx="685800" cy="213360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4" idx="7"/>
            <a:endCxn id="15" idx="4"/>
          </p:cNvCxnSpPr>
          <p:nvPr/>
        </p:nvCxnSpPr>
        <p:spPr>
          <a:xfrm rot="5400000" flipH="1" flipV="1">
            <a:off x="7117819" y="2990851"/>
            <a:ext cx="1154159" cy="1268459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356068" y="3033251"/>
            <a:ext cx="714192" cy="14749"/>
          </a:xfrm>
          <a:prstGeom prst="line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614628" y="1447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</a:t>
            </a:r>
            <a:r>
              <a:rPr lang="en-US" b="1" baseline="-25000" dirty="0" smtClean="0"/>
              <a:t>1</a:t>
            </a:r>
            <a:endParaRPr lang="en-US" b="1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6248400" y="19812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</a:t>
            </a:r>
            <a:r>
              <a:rPr lang="en-US" b="1" baseline="-25000" dirty="0" smtClean="0"/>
              <a:t>2</a:t>
            </a:r>
            <a:endParaRPr lang="en-US" b="1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5334000" y="31242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</a:t>
            </a:r>
            <a:r>
              <a:rPr lang="en-US" b="1" baseline="-25000" dirty="0" smtClean="0"/>
              <a:t>3</a:t>
            </a:r>
            <a:endParaRPr lang="en-US" b="1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5852628" y="3352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</a:t>
            </a:r>
            <a:r>
              <a:rPr lang="en-US" b="1" baseline="-25000" dirty="0" smtClean="0"/>
              <a:t>4</a:t>
            </a:r>
            <a:endParaRPr lang="en-US" b="1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6995628" y="426720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</a:t>
            </a:r>
            <a:r>
              <a:rPr lang="en-US" b="1" baseline="-25000" dirty="0" smtClean="0"/>
              <a:t>n</a:t>
            </a:r>
            <a:endParaRPr lang="en-US" b="1" baseline="-25000" dirty="0"/>
          </a:p>
        </p:txBody>
      </p:sp>
      <p:sp>
        <p:nvSpPr>
          <p:cNvPr id="34" name="Arc 33"/>
          <p:cNvSpPr/>
          <p:nvPr/>
        </p:nvSpPr>
        <p:spPr>
          <a:xfrm rot="11283862">
            <a:off x="7054241" y="2945698"/>
            <a:ext cx="777006" cy="890403"/>
          </a:xfrm>
          <a:prstGeom prst="arc">
            <a:avLst>
              <a:gd name="adj1" fmla="val 15404352"/>
              <a:gd name="adj2" fmla="val 20945617"/>
            </a:avLst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214828" y="25908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</a:t>
            </a:r>
            <a:endParaRPr lang="en-US" b="1" baseline="-25000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98810" y="2667000"/>
            <a:ext cx="171450" cy="390525"/>
          </a:xfrm>
          <a:prstGeom prst="rect">
            <a:avLst/>
          </a:prstGeom>
          <a:noFill/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295400"/>
            <a:ext cx="3228975" cy="390525"/>
          </a:xfrm>
          <a:prstGeom prst="rect">
            <a:avLst/>
          </a:prstGeom>
          <a:noFill/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676400"/>
            <a:ext cx="5943600" cy="1333500"/>
          </a:xfrm>
          <a:prstGeom prst="rect">
            <a:avLst/>
          </a:prstGeom>
          <a:noFill/>
        </p:spPr>
      </p:pic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2" name="Picture 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429000"/>
            <a:ext cx="2362200" cy="876300"/>
          </a:xfrm>
          <a:prstGeom prst="rect">
            <a:avLst/>
          </a:prstGeom>
          <a:noFill/>
        </p:spPr>
      </p:pic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620000" y="1981200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  <a:r>
              <a:rPr lang="en-US" b="1" baseline="-25000" dirty="0" smtClean="0"/>
              <a:t>1</a:t>
            </a:r>
            <a:endParaRPr lang="en-US" b="1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7315200" y="2362200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  <a:r>
              <a:rPr lang="en-US" b="1" baseline="-25000" dirty="0" smtClean="0"/>
              <a:t>2</a:t>
            </a:r>
            <a:endParaRPr lang="en-US" b="1" baseline="-25000" dirty="0"/>
          </a:p>
        </p:txBody>
      </p:sp>
      <p:sp>
        <p:nvSpPr>
          <p:cNvPr id="56" name="TextBox 55"/>
          <p:cNvSpPr txBox="1"/>
          <p:nvPr/>
        </p:nvSpPr>
        <p:spPr>
          <a:xfrm>
            <a:off x="7086600" y="2667000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  <a:r>
              <a:rPr lang="en-US" b="1" baseline="-25000" dirty="0" smtClean="0"/>
              <a:t>3</a:t>
            </a:r>
            <a:endParaRPr lang="en-US" b="1" baseline="-25000" dirty="0"/>
          </a:p>
        </p:txBody>
      </p:sp>
      <p:sp>
        <p:nvSpPr>
          <p:cNvPr id="57" name="TextBox 56"/>
          <p:cNvSpPr txBox="1"/>
          <p:nvPr/>
        </p:nvSpPr>
        <p:spPr>
          <a:xfrm>
            <a:off x="6400800" y="3202860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  <a:r>
              <a:rPr lang="en-US" b="1" baseline="-25000" dirty="0" smtClean="0"/>
              <a:t>4</a:t>
            </a:r>
            <a:endParaRPr lang="en-US" b="1" baseline="-25000" dirty="0"/>
          </a:p>
        </p:txBody>
      </p:sp>
      <p:sp>
        <p:nvSpPr>
          <p:cNvPr id="58" name="TextBox 57"/>
          <p:cNvSpPr txBox="1"/>
          <p:nvPr/>
        </p:nvSpPr>
        <p:spPr>
          <a:xfrm>
            <a:off x="7391400" y="3775584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  <a:r>
              <a:rPr lang="en-US" b="1" baseline="-25000" dirty="0" smtClean="0"/>
              <a:t>n</a:t>
            </a:r>
            <a:endParaRPr lang="en-US" b="1" baseline="-25000" dirty="0"/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8" name="Picture 1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1600200"/>
            <a:ext cx="381000" cy="342900"/>
          </a:xfrm>
          <a:prstGeom prst="rect">
            <a:avLst/>
          </a:prstGeom>
          <a:noFill/>
        </p:spPr>
      </p:pic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40" name="Picture 2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2209800"/>
            <a:ext cx="381000" cy="342900"/>
          </a:xfrm>
          <a:prstGeom prst="rect">
            <a:avLst/>
          </a:prstGeom>
          <a:noFill/>
        </p:spPr>
      </p:pic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42" name="Picture 2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2667000"/>
            <a:ext cx="381000" cy="342900"/>
          </a:xfrm>
          <a:prstGeom prst="rect">
            <a:avLst/>
          </a:prstGeom>
          <a:noFill/>
        </p:spPr>
      </p:pic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44" name="Picture 24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3048000"/>
            <a:ext cx="381000" cy="342900"/>
          </a:xfrm>
          <a:prstGeom prst="rect">
            <a:avLst/>
          </a:prstGeom>
          <a:noFill/>
        </p:spPr>
      </p:pic>
      <p:sp>
        <p:nvSpPr>
          <p:cNvPr id="30747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46" name="Picture 26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3581400"/>
            <a:ext cx="400050" cy="342900"/>
          </a:xfrm>
          <a:prstGeom prst="rect">
            <a:avLst/>
          </a:prstGeom>
          <a:noFill/>
        </p:spPr>
      </p:pic>
      <p:pic>
        <p:nvPicPr>
          <p:cNvPr id="30748" name="Picture 28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3505200"/>
            <a:ext cx="1552575" cy="762000"/>
          </a:xfrm>
          <a:prstGeom prst="rect">
            <a:avLst/>
          </a:prstGeom>
          <a:noFill/>
        </p:spPr>
      </p:pic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819400" y="3657600"/>
            <a:ext cx="106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FF"/>
                </a:solidFill>
              </a:rPr>
              <a:t>Where </a:t>
            </a:r>
            <a:endParaRPr lang="en-US" sz="2400" b="1" i="1" baseline="-25000" dirty="0">
              <a:solidFill>
                <a:srgbClr val="FF00FF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81000" y="45720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FF"/>
                </a:solidFill>
              </a:rPr>
              <a:t>r</a:t>
            </a:r>
            <a:r>
              <a:rPr lang="en-US" sz="2400" b="1" i="1" baseline="-25000" dirty="0" smtClean="0">
                <a:solidFill>
                  <a:srgbClr val="FF00FF"/>
                </a:solidFill>
              </a:rPr>
              <a:t>P</a:t>
            </a:r>
            <a:r>
              <a:rPr lang="en-US" sz="2400" b="1" i="1" dirty="0" smtClean="0">
                <a:solidFill>
                  <a:srgbClr val="FF00FF"/>
                </a:solidFill>
              </a:rPr>
              <a:t> is the position of point P &amp; </a:t>
            </a:r>
          </a:p>
          <a:p>
            <a:pPr algn="just"/>
            <a:r>
              <a:rPr lang="en-US" sz="2400" b="1" i="1" dirty="0" smtClean="0">
                <a:solidFill>
                  <a:srgbClr val="FF00FF"/>
                </a:solidFill>
              </a:rPr>
              <a:t>r</a:t>
            </a:r>
            <a:r>
              <a:rPr lang="en-US" sz="2400" b="1" i="1" baseline="-25000" dirty="0" smtClean="0">
                <a:solidFill>
                  <a:srgbClr val="FF00FF"/>
                </a:solidFill>
              </a:rPr>
              <a:t>i</a:t>
            </a:r>
            <a:r>
              <a:rPr lang="en-US" sz="2400" b="1" i="1" dirty="0" smtClean="0">
                <a:solidFill>
                  <a:srgbClr val="FF00FF"/>
                </a:solidFill>
              </a:rPr>
              <a:t> is the position of point  where Q</a:t>
            </a:r>
            <a:r>
              <a:rPr lang="en-US" sz="2400" b="1" i="1" baseline="-25000" dirty="0" smtClean="0">
                <a:solidFill>
                  <a:srgbClr val="FF00FF"/>
                </a:solidFill>
              </a:rPr>
              <a:t>i</a:t>
            </a:r>
            <a:r>
              <a:rPr lang="en-US" sz="2400" b="1" i="1" dirty="0" smtClean="0">
                <a:solidFill>
                  <a:srgbClr val="FF00FF"/>
                </a:solidFill>
              </a:rPr>
              <a:t> is placed</a:t>
            </a:r>
            <a:endParaRPr lang="en-US" sz="2400" b="1" i="1" baseline="-250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7"/>
            <a:ext cx="8229600" cy="26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CE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8" name="Picture 7" descr="SNS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7400"/>
            <a:ext cx="990600" cy="990600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43000" y="457200"/>
            <a:ext cx="716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0033CC"/>
                </a:solidFill>
              </a:rPr>
              <a:t>Electric Field Intensity due to </a:t>
            </a:r>
            <a:r>
              <a:rPr lang="en-US" sz="2400" b="1" i="1" dirty="0" smtClean="0">
                <a:solidFill>
                  <a:srgbClr val="0033CC"/>
                </a:solidFill>
              </a:rPr>
              <a:t>Infinite Line </a:t>
            </a:r>
            <a:r>
              <a:rPr lang="en-US" sz="2400" b="1" i="1" dirty="0" smtClean="0">
                <a:solidFill>
                  <a:srgbClr val="0033CC"/>
                </a:solidFill>
              </a:rPr>
              <a:t>charges</a:t>
            </a:r>
            <a:endParaRPr lang="en-US" sz="2400" b="1" i="1" dirty="0">
              <a:solidFill>
                <a:srgbClr val="0033CC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410200" y="3429000"/>
            <a:ext cx="3657600" cy="1588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3461750" y="3504406"/>
            <a:ext cx="3962400" cy="1588"/>
          </a:xfrm>
          <a:prstGeom prst="straightConnector1">
            <a:avLst/>
          </a:prstGeom>
          <a:ln w="2222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334000" y="1981200"/>
            <a:ext cx="228600" cy="3276600"/>
          </a:xfrm>
          <a:prstGeom prst="rect">
            <a:avLst/>
          </a:prstGeom>
          <a:solidFill>
            <a:srgbClr val="FF00FF">
              <a:alpha val="35000"/>
            </a:srgbClr>
          </a:solidFill>
          <a:ln w="3492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86000" y="541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3994356" y="3490452"/>
            <a:ext cx="1524000" cy="1371600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18156" y="44196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839200" y="3505200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518356" y="137160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z</a:t>
            </a:r>
            <a:endParaRPr lang="en-US" b="1" dirty="0"/>
          </a:p>
        </p:txBody>
      </p:sp>
      <p:sp>
        <p:nvSpPr>
          <p:cNvPr id="21" name="Freeform 20"/>
          <p:cNvSpPr/>
          <p:nvPr/>
        </p:nvSpPr>
        <p:spPr>
          <a:xfrm>
            <a:off x="4444182" y="1683774"/>
            <a:ext cx="973393" cy="277761"/>
          </a:xfrm>
          <a:custGeom>
            <a:avLst/>
            <a:gdLst>
              <a:gd name="connsiteX0" fmla="*/ 973393 w 973393"/>
              <a:gd name="connsiteY0" fmla="*/ 277761 h 277761"/>
              <a:gd name="connsiteX1" fmla="*/ 589935 w 973393"/>
              <a:gd name="connsiteY1" fmla="*/ 27039 h 277761"/>
              <a:gd name="connsiteX2" fmla="*/ 0 w 973393"/>
              <a:gd name="connsiteY2" fmla="*/ 115529 h 27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3393" h="277761">
                <a:moveTo>
                  <a:pt x="973393" y="277761"/>
                </a:moveTo>
                <a:cubicBezTo>
                  <a:pt x="862780" y="165919"/>
                  <a:pt x="752167" y="54078"/>
                  <a:pt x="589935" y="27039"/>
                </a:cubicBezTo>
                <a:cubicBezTo>
                  <a:pt x="427703" y="0"/>
                  <a:pt x="213851" y="57764"/>
                  <a:pt x="0" y="115529"/>
                </a:cubicBezTo>
              </a:path>
            </a:pathLst>
          </a:custGeom>
          <a:ln w="25400">
            <a:solidFill>
              <a:schemeClr val="tx1"/>
            </a:solidFill>
            <a:prstDash val="sysDot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0960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13356" y="1524000"/>
            <a:ext cx="762000" cy="561975"/>
          </a:xfrm>
          <a:prstGeom prst="rect">
            <a:avLst/>
          </a:prstGeom>
          <a:noFill/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60960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34200" y="3352800"/>
            <a:ext cx="266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  <a:endParaRPr lang="en-US" b="1" dirty="0"/>
          </a:p>
        </p:txBody>
      </p:sp>
      <p:sp>
        <p:nvSpPr>
          <p:cNvPr id="27" name="Oval 26"/>
          <p:cNvSpPr/>
          <p:nvPr/>
        </p:nvSpPr>
        <p:spPr>
          <a:xfrm>
            <a:off x="7728156" y="339950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7347156" y="2691576"/>
            <a:ext cx="852221" cy="573356"/>
            <a:chOff x="7696200" y="2691576"/>
            <a:chExt cx="852221" cy="573356"/>
          </a:xfrm>
        </p:grpSpPr>
        <p:sp>
          <p:nvSpPr>
            <p:cNvPr id="28" name="TextBox 27"/>
            <p:cNvSpPr txBox="1"/>
            <p:nvPr/>
          </p:nvSpPr>
          <p:spPr>
            <a:xfrm>
              <a:off x="7954296" y="2691576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</a:t>
              </a:r>
              <a:endParaRPr lang="en-US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96200" y="2895600"/>
              <a:ext cx="8522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(0, r, 0)</a:t>
              </a:r>
              <a:endParaRPr lang="en-US" b="1" dirty="0"/>
            </a:p>
          </p:txBody>
        </p:sp>
      </p:grp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37356" y="1371600"/>
            <a:ext cx="219075" cy="342900"/>
          </a:xfrm>
          <a:prstGeom prst="rect">
            <a:avLst/>
          </a:prstGeom>
          <a:noFill/>
        </p:spPr>
      </p:pic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60960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08756" y="5334000"/>
            <a:ext cx="409575" cy="342900"/>
          </a:xfrm>
          <a:prstGeom prst="rect">
            <a:avLst/>
          </a:prstGeom>
          <a:noFill/>
        </p:spPr>
      </p:pic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60960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rot="16200000" flipH="1">
            <a:off x="8201897" y="3035046"/>
            <a:ext cx="0" cy="81740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7772400" y="3429000"/>
            <a:ext cx="0" cy="81740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H="1">
            <a:off x="8181102" y="3858499"/>
            <a:ext cx="0" cy="817403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8610600" y="3429000"/>
            <a:ext cx="0" cy="817403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9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5800" y="2971800"/>
            <a:ext cx="428625" cy="428625"/>
          </a:xfrm>
          <a:prstGeom prst="rect">
            <a:avLst/>
          </a:prstGeom>
          <a:noFill/>
        </p:spPr>
      </p:pic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60960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12" name="Picture 1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3962400"/>
            <a:ext cx="409575" cy="390525"/>
          </a:xfrm>
          <a:prstGeom prst="rect">
            <a:avLst/>
          </a:prstGeom>
          <a:noFill/>
        </p:spPr>
      </p:pic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60960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Straight Arrow Connector 50"/>
          <p:cNvCxnSpPr>
            <a:stCxn id="27" idx="7"/>
          </p:cNvCxnSpPr>
          <p:nvPr/>
        </p:nvCxnSpPr>
        <p:spPr>
          <a:xfrm rot="16200000" flipH="1">
            <a:off x="7773629" y="3430230"/>
            <a:ext cx="856537" cy="817403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15" name="Picture 1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34400" y="4267200"/>
            <a:ext cx="314325" cy="390525"/>
          </a:xfrm>
          <a:prstGeom prst="rect">
            <a:avLst/>
          </a:prstGeom>
          <a:noFill/>
        </p:spPr>
      </p:pic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60960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rot="10800000">
            <a:off x="4495800" y="2286000"/>
            <a:ext cx="1066800" cy="1588"/>
          </a:xfrm>
          <a:prstGeom prst="line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>
            <a:off x="4495800" y="2590800"/>
            <a:ext cx="1066800" cy="1588"/>
          </a:xfrm>
          <a:prstGeom prst="line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27" idx="7"/>
          </p:cNvCxnSpPr>
          <p:nvPr/>
        </p:nvCxnSpPr>
        <p:spPr>
          <a:xfrm>
            <a:off x="5410200" y="2438400"/>
            <a:ext cx="2382997" cy="972263"/>
          </a:xfrm>
          <a:prstGeom prst="line">
            <a:avLst/>
          </a:prstGeom>
          <a:ln w="28575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629400" y="266700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  <a:endParaRPr lang="en-US" b="1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5410200" y="2438400"/>
            <a:ext cx="762000" cy="304800"/>
          </a:xfrm>
          <a:prstGeom prst="line">
            <a:avLst/>
          </a:prstGeom>
          <a:ln w="28575">
            <a:solidFill>
              <a:srgbClr val="000099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5530644" y="3429000"/>
            <a:ext cx="731520" cy="1588"/>
          </a:xfrm>
          <a:prstGeom prst="straightConnector1">
            <a:avLst/>
          </a:prstGeom>
          <a:ln w="25400">
            <a:solidFill>
              <a:srgbClr val="000099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18" name="Picture 2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3505200"/>
            <a:ext cx="257175" cy="342900"/>
          </a:xfrm>
          <a:prstGeom prst="rect">
            <a:avLst/>
          </a:prstGeom>
          <a:noFill/>
        </p:spPr>
      </p:pic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60960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21" name="Picture 2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2362200"/>
            <a:ext cx="276225" cy="342900"/>
          </a:xfrm>
          <a:prstGeom prst="rect">
            <a:avLst/>
          </a:prstGeom>
          <a:noFill/>
        </p:spPr>
      </p:pic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60960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343400" y="225650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dl = dz</a:t>
            </a:r>
            <a:endParaRPr lang="en-US" b="1" dirty="0"/>
          </a:p>
        </p:txBody>
      </p:sp>
      <p:sp>
        <p:nvSpPr>
          <p:cNvPr id="72" name="Oval 71"/>
          <p:cNvSpPr/>
          <p:nvPr/>
        </p:nvSpPr>
        <p:spPr>
          <a:xfrm>
            <a:off x="5105400" y="2133600"/>
            <a:ext cx="609600" cy="60960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5624052" y="2003322"/>
            <a:ext cx="796413" cy="194188"/>
          </a:xfrm>
          <a:custGeom>
            <a:avLst/>
            <a:gdLst>
              <a:gd name="connsiteX0" fmla="*/ 0 w 796413"/>
              <a:gd name="connsiteY0" fmla="*/ 194188 h 194188"/>
              <a:gd name="connsiteX1" fmla="*/ 309716 w 796413"/>
              <a:gd name="connsiteY1" fmla="*/ 31955 h 194188"/>
              <a:gd name="connsiteX2" fmla="*/ 796413 w 796413"/>
              <a:gd name="connsiteY2" fmla="*/ 2459 h 194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413" h="194188">
                <a:moveTo>
                  <a:pt x="0" y="194188"/>
                </a:moveTo>
                <a:cubicBezTo>
                  <a:pt x="88490" y="129049"/>
                  <a:pt x="176981" y="63910"/>
                  <a:pt x="309716" y="31955"/>
                </a:cubicBezTo>
                <a:cubicBezTo>
                  <a:pt x="442452" y="0"/>
                  <a:pt x="619432" y="1229"/>
                  <a:pt x="796413" y="2459"/>
                </a:cubicBezTo>
              </a:path>
            </a:pathLst>
          </a:custGeom>
          <a:ln w="31750">
            <a:solidFill>
              <a:schemeClr val="tx1"/>
            </a:solidFill>
            <a:prstDash val="sysDot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6322140" y="1767348"/>
            <a:ext cx="137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dQ (0, 0, z)</a:t>
            </a:r>
            <a:endParaRPr lang="en-US" b="1" dirty="0"/>
          </a:p>
        </p:txBody>
      </p:sp>
      <p:sp>
        <p:nvSpPr>
          <p:cNvPr id="76" name="Arc 75"/>
          <p:cNvSpPr/>
          <p:nvPr/>
        </p:nvSpPr>
        <p:spPr>
          <a:xfrm rot="6530825">
            <a:off x="5152382" y="2028183"/>
            <a:ext cx="914400" cy="914400"/>
          </a:xfrm>
          <a:prstGeom prst="arc">
            <a:avLst>
              <a:gd name="adj1" fmla="val 16648041"/>
              <a:gd name="adj2" fmla="val 0"/>
            </a:avLst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5715000" y="2816940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/>
                <a:cs typeface="Calibri"/>
              </a:rPr>
              <a:t>Ɵ</a:t>
            </a:r>
            <a:endParaRPr lang="en-US" b="1" dirty="0"/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60960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60960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28600" y="1676400"/>
            <a:ext cx="297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 smtClean="0">
                <a:solidFill>
                  <a:srgbClr val="FF00FF"/>
                </a:solidFill>
              </a:rPr>
              <a:t>Coordinates of dQ is (0, 0, z)</a:t>
            </a:r>
            <a:endParaRPr lang="en-US" b="1" i="1" baseline="-25000" dirty="0">
              <a:solidFill>
                <a:srgbClr val="FF00FF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28600" y="2057400"/>
            <a:ext cx="281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 smtClean="0">
                <a:solidFill>
                  <a:srgbClr val="FF00FF"/>
                </a:solidFill>
              </a:rPr>
              <a:t>Coordinates of P is (0, r, 0)</a:t>
            </a:r>
            <a:endParaRPr lang="en-US" b="1" i="1" baseline="-25000" dirty="0">
              <a:solidFill>
                <a:srgbClr val="FF00FF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28600" y="2362200"/>
            <a:ext cx="411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 smtClean="0">
                <a:solidFill>
                  <a:srgbClr val="FF00FF"/>
                </a:solidFill>
              </a:rPr>
              <a:t>Hence distance vector R can be written as</a:t>
            </a:r>
            <a:endParaRPr lang="en-US" b="1" i="1" baseline="-25000" dirty="0">
              <a:solidFill>
                <a:srgbClr val="FF00FF"/>
              </a:solidFill>
            </a:endParaRPr>
          </a:p>
        </p:txBody>
      </p:sp>
      <p:pic>
        <p:nvPicPr>
          <p:cNvPr id="29730" name="Picture 34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743200"/>
            <a:ext cx="4867275" cy="419100"/>
          </a:xfrm>
          <a:prstGeom prst="rect">
            <a:avLst/>
          </a:prstGeom>
          <a:noFill/>
        </p:spPr>
      </p:pic>
      <p:sp>
        <p:nvSpPr>
          <p:cNvPr id="29732" name="Rectangle 36"/>
          <p:cNvSpPr>
            <a:spLocks noChangeArrowheads="1"/>
          </p:cNvSpPr>
          <p:nvPr/>
        </p:nvSpPr>
        <p:spPr bwMode="auto">
          <a:xfrm>
            <a:off x="60960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33" name="Picture 37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276600"/>
            <a:ext cx="1581150" cy="419100"/>
          </a:xfrm>
          <a:prstGeom prst="rect">
            <a:avLst/>
          </a:prstGeom>
          <a:noFill/>
        </p:spPr>
      </p:pic>
      <p:sp>
        <p:nvSpPr>
          <p:cNvPr id="29735" name="Rectangle 39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38" name="Rectangle 4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41" name="Rectangle 45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42" name="Picture 46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219200"/>
            <a:ext cx="3448050" cy="342900"/>
          </a:xfrm>
          <a:prstGeom prst="rect">
            <a:avLst/>
          </a:prstGeom>
          <a:noFill/>
        </p:spPr>
      </p:pic>
      <p:sp>
        <p:nvSpPr>
          <p:cNvPr id="29744" name="Rectangle 48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45" name="Picture 49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810000"/>
            <a:ext cx="2800350" cy="447675"/>
          </a:xfrm>
          <a:prstGeom prst="rect">
            <a:avLst/>
          </a:prstGeom>
          <a:noFill/>
        </p:spPr>
      </p:pic>
      <p:sp>
        <p:nvSpPr>
          <p:cNvPr id="29747" name="Rectangle 51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48" name="Picture 52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343400"/>
            <a:ext cx="2838450" cy="714375"/>
          </a:xfrm>
          <a:prstGeom prst="rect">
            <a:avLst/>
          </a:prstGeom>
          <a:noFill/>
        </p:spPr>
      </p:pic>
      <p:sp>
        <p:nvSpPr>
          <p:cNvPr id="29750" name="Rectangle 54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53" name="Rectangle 57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54" name="Picture 58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5105400"/>
            <a:ext cx="3019425" cy="666750"/>
          </a:xfrm>
          <a:prstGeom prst="rect">
            <a:avLst/>
          </a:prstGeom>
          <a:noFill/>
        </p:spPr>
      </p:pic>
      <p:sp>
        <p:nvSpPr>
          <p:cNvPr id="29756" name="Rectangle 60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47480" y="522830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115" name="TextBox 114"/>
          <p:cNvSpPr txBox="1"/>
          <p:nvPr/>
        </p:nvSpPr>
        <p:spPr>
          <a:xfrm>
            <a:off x="1049592" y="50586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7"/>
            <a:ext cx="8229600" cy="26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CE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8" name="Picture 7" descr="SNS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7400"/>
            <a:ext cx="990600" cy="990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1295400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 smtClean="0">
                <a:solidFill>
                  <a:srgbClr val="FF00FF"/>
                </a:solidFill>
              </a:rPr>
              <a:t>Sub (1) , (2) and (3) in (4) we get</a:t>
            </a:r>
            <a:endParaRPr lang="en-US" b="1" i="1" baseline="-25000" dirty="0">
              <a:solidFill>
                <a:srgbClr val="FF00FF"/>
              </a:solidFill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676400"/>
            <a:ext cx="5295900" cy="838200"/>
          </a:xfrm>
          <a:prstGeom prst="rect">
            <a:avLst/>
          </a:prstGeom>
          <a:noFill/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143000" y="457200"/>
            <a:ext cx="716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0033CC"/>
                </a:solidFill>
              </a:rPr>
              <a:t>Electric Field Intensity due to </a:t>
            </a:r>
            <a:r>
              <a:rPr lang="en-US" sz="2400" b="1" i="1" dirty="0" smtClean="0">
                <a:solidFill>
                  <a:srgbClr val="0033CC"/>
                </a:solidFill>
              </a:rPr>
              <a:t>Infinite Line </a:t>
            </a:r>
            <a:r>
              <a:rPr lang="en-US" sz="2400" b="1" i="1" dirty="0" smtClean="0">
                <a:solidFill>
                  <a:srgbClr val="0033CC"/>
                </a:solidFill>
              </a:rPr>
              <a:t>charges</a:t>
            </a:r>
            <a:endParaRPr lang="en-US" sz="2400" b="1" i="1" dirty="0">
              <a:solidFill>
                <a:srgbClr val="0033CC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2590800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 smtClean="0">
                <a:solidFill>
                  <a:srgbClr val="FF00FF"/>
                </a:solidFill>
              </a:rPr>
              <a:t>For </a:t>
            </a:r>
            <a:r>
              <a:rPr lang="en-US" b="1" i="1" dirty="0" smtClean="0">
                <a:solidFill>
                  <a:srgbClr val="FF00FF"/>
                </a:solidFill>
              </a:rPr>
              <a:t>every charge on positive Z </a:t>
            </a:r>
            <a:r>
              <a:rPr lang="en-US" b="1" i="1" dirty="0" smtClean="0">
                <a:solidFill>
                  <a:srgbClr val="FF00FF"/>
                </a:solidFill>
              </a:rPr>
              <a:t>axis there is equal charge present on negative z- axis. Hence the Z component of electric field intensities produced by such charges at point P will cancel each other. Hence effectively there will not be any Z component of      at P.</a:t>
            </a:r>
            <a:endParaRPr lang="en-US" b="1" i="1" baseline="-25000" dirty="0">
              <a:solidFill>
                <a:srgbClr val="FF00FF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37208" y="3168444"/>
            <a:ext cx="171450" cy="390525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172068" y="3598608"/>
            <a:ext cx="4323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 smtClean="0">
                <a:solidFill>
                  <a:srgbClr val="FF00FF"/>
                </a:solidFill>
              </a:rPr>
              <a:t>Hence (5) can be written by eliminating </a:t>
            </a:r>
            <a:endParaRPr lang="en-US" b="1" i="1" baseline="-25000" dirty="0">
              <a:solidFill>
                <a:srgbClr val="FF00FF"/>
              </a:solidFill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257175" cy="342900"/>
          </a:xfrm>
          <a:prstGeom prst="rect">
            <a:avLst/>
          </a:prstGeom>
          <a:noFill/>
        </p:spPr>
      </p:pic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4114800"/>
            <a:ext cx="5181600" cy="838200"/>
          </a:xfrm>
          <a:prstGeom prst="rect">
            <a:avLst/>
          </a:prstGeom>
          <a:noFill/>
        </p:spPr>
      </p:pic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" y="5105400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 smtClean="0">
                <a:solidFill>
                  <a:srgbClr val="FF00FF"/>
                </a:solidFill>
              </a:rPr>
              <a:t>By integrating (6) over Z axis from           to       we get total      at point P.     </a:t>
            </a:r>
            <a:endParaRPr lang="en-US" b="1" i="1" baseline="-25000" dirty="0">
              <a:solidFill>
                <a:srgbClr val="FF00FF"/>
              </a:solidFill>
            </a:endParaRPr>
          </a:p>
        </p:txBody>
      </p:sp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9052" y="5166852"/>
            <a:ext cx="409575" cy="342900"/>
          </a:xfrm>
          <a:prstGeom prst="rect">
            <a:avLst/>
          </a:prstGeom>
          <a:noFill/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10548" y="5166852"/>
            <a:ext cx="219075" cy="342900"/>
          </a:xfrm>
          <a:prstGeom prst="rect">
            <a:avLst/>
          </a:prstGeom>
          <a:noFill/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5105400"/>
            <a:ext cx="171450" cy="39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7"/>
            <a:ext cx="8229600" cy="26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CE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8" name="Picture 7" descr="SNS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7400"/>
            <a:ext cx="990600" cy="990600"/>
          </a:xfrm>
          <a:prstGeom prst="rect">
            <a:avLst/>
          </a:prstGeom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1390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43000" y="457200"/>
            <a:ext cx="716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0033CC"/>
                </a:solidFill>
              </a:rPr>
              <a:t>Electric Field Intensity due to </a:t>
            </a:r>
            <a:r>
              <a:rPr lang="en-US" sz="2400" b="1" i="1" dirty="0" smtClean="0">
                <a:solidFill>
                  <a:srgbClr val="0033CC"/>
                </a:solidFill>
              </a:rPr>
              <a:t>Infinite Line </a:t>
            </a:r>
            <a:r>
              <a:rPr lang="en-US" sz="2400" b="1" i="1" dirty="0" smtClean="0">
                <a:solidFill>
                  <a:srgbClr val="0033CC"/>
                </a:solidFill>
              </a:rPr>
              <a:t>charges</a:t>
            </a:r>
            <a:endParaRPr lang="en-US" sz="2400" b="1" i="1" dirty="0">
              <a:solidFill>
                <a:srgbClr val="0033CC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934494" y="3999706"/>
            <a:ext cx="3886200" cy="1588"/>
          </a:xfrm>
          <a:prstGeom prst="line">
            <a:avLst/>
          </a:prstGeom>
          <a:ln w="349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953000" y="1981200"/>
            <a:ext cx="419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 smtClean="0">
                <a:solidFill>
                  <a:srgbClr val="FF00FF"/>
                </a:solidFill>
              </a:rPr>
              <a:t>Integration by trigonometric substitution</a:t>
            </a:r>
            <a:endParaRPr lang="en-US" b="1" i="1" baseline="-25000" dirty="0">
              <a:solidFill>
                <a:srgbClr val="FF00FF"/>
              </a:solidFill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2438400"/>
            <a:ext cx="1285875" cy="647700"/>
          </a:xfrm>
          <a:prstGeom prst="rect">
            <a:avLst/>
          </a:prstGeom>
          <a:noFill/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77000" y="2438400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 smtClean="0">
                <a:solidFill>
                  <a:srgbClr val="FF00FF"/>
                </a:solidFill>
              </a:rPr>
              <a:t>Substitute</a:t>
            </a:r>
            <a:endParaRPr lang="en-US" b="1" i="1" baseline="-25000" dirty="0">
              <a:solidFill>
                <a:srgbClr val="FF00FF"/>
              </a:solidFill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2455608"/>
            <a:ext cx="1123950" cy="342900"/>
          </a:xfrm>
          <a:prstGeom prst="rect">
            <a:avLst/>
          </a:prstGeom>
          <a:noFill/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2819400"/>
            <a:ext cx="1609725" cy="352425"/>
          </a:xfrm>
          <a:prstGeom prst="rect">
            <a:avLst/>
          </a:prstGeom>
          <a:noFill/>
        </p:spPr>
      </p:pic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60" name="Picture 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3200400"/>
            <a:ext cx="1581150" cy="676275"/>
          </a:xfrm>
          <a:prstGeom prst="rect">
            <a:avLst/>
          </a:prstGeom>
          <a:noFill/>
        </p:spPr>
      </p:pic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53200" y="3352800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 smtClean="0">
                <a:solidFill>
                  <a:srgbClr val="FF00FF"/>
                </a:solidFill>
              </a:rPr>
              <a:t>Substitute</a:t>
            </a:r>
            <a:endParaRPr lang="en-US" b="1" i="1" baseline="-25000" dirty="0">
              <a:solidFill>
                <a:srgbClr val="FF00FF"/>
              </a:solidFill>
            </a:endParaRP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63" name="Picture 1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3352800"/>
            <a:ext cx="1219200" cy="342900"/>
          </a:xfrm>
          <a:prstGeom prst="rect">
            <a:avLst/>
          </a:prstGeom>
          <a:noFill/>
        </p:spPr>
      </p:pic>
      <p:pic>
        <p:nvPicPr>
          <p:cNvPr id="27665" name="Picture 1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2296" y="3733800"/>
            <a:ext cx="1819275" cy="352425"/>
          </a:xfrm>
          <a:prstGeom prst="rect">
            <a:avLst/>
          </a:prstGeom>
          <a:noFill/>
        </p:spPr>
      </p:pic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68" name="Picture 2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4191000"/>
            <a:ext cx="1581150" cy="676275"/>
          </a:xfrm>
          <a:prstGeom prst="rect">
            <a:avLst/>
          </a:prstGeom>
          <a:noFill/>
        </p:spPr>
      </p:pic>
      <p:sp>
        <p:nvSpPr>
          <p:cNvPr id="27670" name="Rectangle 2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53200" y="4281948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 smtClean="0">
                <a:solidFill>
                  <a:srgbClr val="FF00FF"/>
                </a:solidFill>
              </a:rPr>
              <a:t>Substitute</a:t>
            </a:r>
            <a:endParaRPr lang="en-US" b="1" i="1" baseline="-25000" dirty="0">
              <a:solidFill>
                <a:srgbClr val="FF00FF"/>
              </a:solidFill>
            </a:endParaRPr>
          </a:p>
        </p:txBody>
      </p:sp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71" name="Picture 2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4343400"/>
            <a:ext cx="1171575" cy="342900"/>
          </a:xfrm>
          <a:prstGeom prst="rect">
            <a:avLst/>
          </a:prstGeom>
          <a:noFill/>
        </p:spPr>
      </p:pic>
      <p:pic>
        <p:nvPicPr>
          <p:cNvPr id="27673" name="Picture 25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5105400"/>
            <a:ext cx="1581150" cy="676275"/>
          </a:xfrm>
          <a:prstGeom prst="rect">
            <a:avLst/>
          </a:prstGeom>
          <a:noFill/>
        </p:spPr>
      </p:pic>
      <p:sp>
        <p:nvSpPr>
          <p:cNvPr id="27675" name="Rectangle 2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629400" y="5257800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 smtClean="0">
                <a:solidFill>
                  <a:srgbClr val="FF00FF"/>
                </a:solidFill>
              </a:rPr>
              <a:t>Substitute</a:t>
            </a:r>
            <a:endParaRPr lang="en-US" b="1" i="1" baseline="-25000" dirty="0">
              <a:solidFill>
                <a:srgbClr val="FF00FF"/>
              </a:solidFill>
            </a:endParaRPr>
          </a:p>
        </p:txBody>
      </p:sp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76" name="Picture 28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5316792"/>
            <a:ext cx="1190625" cy="342900"/>
          </a:xfrm>
          <a:prstGeom prst="rect">
            <a:avLst/>
          </a:prstGeom>
          <a:noFill/>
        </p:spPr>
      </p:pic>
      <p:sp>
        <p:nvSpPr>
          <p:cNvPr id="43" name="Rectangle 42"/>
          <p:cNvSpPr/>
          <p:nvPr/>
        </p:nvSpPr>
        <p:spPr>
          <a:xfrm>
            <a:off x="228600" y="2133600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 smtClean="0">
                <a:solidFill>
                  <a:srgbClr val="FF00FF"/>
                </a:solidFill>
              </a:rPr>
              <a:t>Using Integration by substitution</a:t>
            </a:r>
            <a:endParaRPr lang="en-US" b="1" i="1" baseline="-25000" dirty="0">
              <a:solidFill>
                <a:srgbClr val="FF00FF"/>
              </a:solidFill>
            </a:endParaRPr>
          </a:p>
        </p:txBody>
      </p:sp>
      <p:pic>
        <p:nvPicPr>
          <p:cNvPr id="27678" name="Picture 30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667000"/>
            <a:ext cx="1181100" cy="342900"/>
          </a:xfrm>
          <a:prstGeom prst="rect">
            <a:avLst/>
          </a:prstGeom>
          <a:noFill/>
        </p:spPr>
      </p:pic>
      <p:sp>
        <p:nvSpPr>
          <p:cNvPr id="27680" name="Rectangle 32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81" name="Picture 33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2590800"/>
            <a:ext cx="1400175" cy="561975"/>
          </a:xfrm>
          <a:prstGeom prst="rect">
            <a:avLst/>
          </a:prstGeom>
          <a:noFill/>
        </p:spPr>
      </p:pic>
      <p:sp>
        <p:nvSpPr>
          <p:cNvPr id="27683" name="Rectangle 35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84" name="Picture 36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276600"/>
            <a:ext cx="1781175" cy="352425"/>
          </a:xfrm>
          <a:prstGeom prst="rect">
            <a:avLst/>
          </a:prstGeom>
          <a:noFill/>
        </p:spPr>
      </p:pic>
      <p:sp>
        <p:nvSpPr>
          <p:cNvPr id="27686" name="Rectangle 38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28600" y="3733800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 smtClean="0">
                <a:solidFill>
                  <a:srgbClr val="FF00FF"/>
                </a:solidFill>
              </a:rPr>
              <a:t>Changing limits from Z to </a:t>
            </a:r>
            <a:r>
              <a:rPr lang="en-US" b="1" i="1" dirty="0" smtClean="0">
                <a:solidFill>
                  <a:srgbClr val="FF00FF"/>
                </a:solidFill>
                <a:latin typeface="Calibri"/>
                <a:cs typeface="Calibri"/>
              </a:rPr>
              <a:t>Ɵ</a:t>
            </a:r>
            <a:endParaRPr lang="en-US" b="1" i="1" baseline="-25000" dirty="0">
              <a:solidFill>
                <a:srgbClr val="FF00FF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8600" y="4114800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 smtClean="0">
                <a:solidFill>
                  <a:srgbClr val="FF00FF"/>
                </a:solidFill>
              </a:rPr>
              <a:t>For </a:t>
            </a:r>
            <a:endParaRPr lang="en-US" b="1" i="1" baseline="-25000" dirty="0">
              <a:solidFill>
                <a:srgbClr val="FF00FF"/>
              </a:solidFill>
            </a:endParaRPr>
          </a:p>
        </p:txBody>
      </p:sp>
      <p:sp>
        <p:nvSpPr>
          <p:cNvPr id="27689" name="Rectangle 41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90" name="Picture 42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038600"/>
            <a:ext cx="2628900" cy="561975"/>
          </a:xfrm>
          <a:prstGeom prst="rect">
            <a:avLst/>
          </a:prstGeom>
          <a:noFill/>
        </p:spPr>
      </p:pic>
      <p:sp>
        <p:nvSpPr>
          <p:cNvPr id="27692" name="Rectangle 44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93" name="Picture 45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4572000"/>
            <a:ext cx="2238375" cy="561975"/>
          </a:xfrm>
          <a:prstGeom prst="rect">
            <a:avLst/>
          </a:prstGeom>
          <a:noFill/>
        </p:spPr>
      </p:pic>
      <p:sp>
        <p:nvSpPr>
          <p:cNvPr id="27695" name="Rectangle 47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96" name="Picture 48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5181600"/>
            <a:ext cx="2933700" cy="561975"/>
          </a:xfrm>
          <a:prstGeom prst="rect">
            <a:avLst/>
          </a:prstGeom>
          <a:noFill/>
        </p:spPr>
      </p:pic>
      <p:sp>
        <p:nvSpPr>
          <p:cNvPr id="27698" name="Rectangle 50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ight Brace 66"/>
          <p:cNvSpPr/>
          <p:nvPr/>
        </p:nvSpPr>
        <p:spPr>
          <a:xfrm>
            <a:off x="3581400" y="2514600"/>
            <a:ext cx="304800" cy="1219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3827208" y="2927556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- - - - (8)</a:t>
            </a:r>
            <a:endParaRPr lang="en-US" b="1" dirty="0"/>
          </a:p>
        </p:txBody>
      </p:sp>
      <p:sp>
        <p:nvSpPr>
          <p:cNvPr id="69" name="Right Brace 68"/>
          <p:cNvSpPr/>
          <p:nvPr/>
        </p:nvSpPr>
        <p:spPr>
          <a:xfrm>
            <a:off x="3505200" y="3962400"/>
            <a:ext cx="304800" cy="1600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3810000" y="457200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- - - - (9)</a:t>
            </a:r>
            <a:endParaRPr lang="en-US" b="1" dirty="0"/>
          </a:p>
        </p:txBody>
      </p:sp>
      <p:sp>
        <p:nvSpPr>
          <p:cNvPr id="27700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99" name="Picture 51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4648200"/>
            <a:ext cx="1695450" cy="342900"/>
          </a:xfrm>
          <a:prstGeom prst="rect">
            <a:avLst/>
          </a:prstGeom>
          <a:noFill/>
        </p:spPr>
      </p:pic>
      <p:sp>
        <p:nvSpPr>
          <p:cNvPr id="27701" name="Rectangle 5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703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702" name="Picture 54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5638800"/>
            <a:ext cx="2286000" cy="342900"/>
          </a:xfrm>
          <a:prstGeom prst="rect">
            <a:avLst/>
          </a:prstGeom>
          <a:noFill/>
        </p:spPr>
      </p:pic>
      <p:sp>
        <p:nvSpPr>
          <p:cNvPr id="27704" name="Rectangle 5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706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705" name="Picture 57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143000"/>
            <a:ext cx="4905375" cy="933450"/>
          </a:xfrm>
          <a:prstGeom prst="rect">
            <a:avLst/>
          </a:prstGeom>
          <a:noFill/>
        </p:spPr>
      </p:pic>
      <p:sp>
        <p:nvSpPr>
          <p:cNvPr id="27707" name="Rectangle 59"/>
          <p:cNvSpPr>
            <a:spLocks noChangeArrowheads="1"/>
          </p:cNvSpPr>
          <p:nvPr/>
        </p:nvSpPr>
        <p:spPr bwMode="auto">
          <a:xfrm>
            <a:off x="0" y="1390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7"/>
            <a:ext cx="8229600" cy="26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CE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8" name="Picture 7" descr="SNS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7400"/>
            <a:ext cx="990600" cy="990600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43000" y="457200"/>
            <a:ext cx="716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0033CC"/>
                </a:solidFill>
              </a:rPr>
              <a:t>Electric Field Intensity due to </a:t>
            </a:r>
            <a:r>
              <a:rPr lang="en-US" sz="2400" b="1" i="1" dirty="0" smtClean="0">
                <a:solidFill>
                  <a:srgbClr val="0033CC"/>
                </a:solidFill>
              </a:rPr>
              <a:t>Infinite Line </a:t>
            </a:r>
            <a:r>
              <a:rPr lang="en-US" sz="2400" b="1" i="1" dirty="0" smtClean="0">
                <a:solidFill>
                  <a:srgbClr val="0033CC"/>
                </a:solidFill>
              </a:rPr>
              <a:t>charges</a:t>
            </a:r>
            <a:endParaRPr lang="en-US" sz="2400" b="1" i="1" dirty="0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295400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 smtClean="0">
                <a:solidFill>
                  <a:srgbClr val="FF00FF"/>
                </a:solidFill>
              </a:rPr>
              <a:t>Sub (8) and (9) in (7) we get</a:t>
            </a:r>
            <a:endParaRPr lang="en-US" b="1" i="1" baseline="-25000" dirty="0">
              <a:solidFill>
                <a:srgbClr val="FF00FF"/>
              </a:solidFill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1752600"/>
            <a:ext cx="5819775" cy="1038225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1495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1495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2971800"/>
            <a:ext cx="4095750" cy="1038225"/>
          </a:xfrm>
          <a:prstGeom prst="rect">
            <a:avLst/>
          </a:prstGeom>
          <a:noFill/>
        </p:spPr>
      </p:pic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1495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267200"/>
            <a:ext cx="3629025" cy="1038225"/>
          </a:xfrm>
          <a:prstGeom prst="rect">
            <a:avLst/>
          </a:prstGeom>
          <a:noFill/>
        </p:spPr>
      </p:pic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1495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37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4267200"/>
            <a:ext cx="3505200" cy="1038225"/>
          </a:xfrm>
          <a:prstGeom prst="rect">
            <a:avLst/>
          </a:prstGeom>
          <a:noFill/>
        </p:spPr>
      </p:pic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1495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7"/>
            <a:ext cx="8229600" cy="26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CE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8" name="Picture 7" descr="SNS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7400"/>
            <a:ext cx="990600" cy="990600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43000" y="457200"/>
            <a:ext cx="716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0033CC"/>
                </a:solidFill>
              </a:rPr>
              <a:t>Electric Field Intensity due to </a:t>
            </a:r>
            <a:r>
              <a:rPr lang="en-US" sz="2400" b="1" i="1" dirty="0" smtClean="0">
                <a:solidFill>
                  <a:srgbClr val="0033CC"/>
                </a:solidFill>
              </a:rPr>
              <a:t>Infinite Line </a:t>
            </a:r>
            <a:r>
              <a:rPr lang="en-US" sz="2400" b="1" i="1" dirty="0" smtClean="0">
                <a:solidFill>
                  <a:srgbClr val="0033CC"/>
                </a:solidFill>
              </a:rPr>
              <a:t>charges</a:t>
            </a:r>
            <a:endParaRPr lang="en-US" sz="2400" b="1" i="1" dirty="0">
              <a:solidFill>
                <a:srgbClr val="0033CC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219200"/>
            <a:ext cx="3276600" cy="1038225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1495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2286000"/>
            <a:ext cx="3962400" cy="647700"/>
          </a:xfrm>
          <a:prstGeom prst="rect">
            <a:avLst/>
          </a:prstGeom>
          <a:noFill/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2438400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 smtClean="0">
                <a:solidFill>
                  <a:srgbClr val="FF00FF"/>
                </a:solidFill>
              </a:rPr>
              <a:t>We know that</a:t>
            </a:r>
            <a:endParaRPr lang="en-US" b="1" i="1" baseline="-25000" dirty="0">
              <a:solidFill>
                <a:srgbClr val="FF00FF"/>
              </a:solidFill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3048000"/>
            <a:ext cx="2533650" cy="619125"/>
          </a:xfrm>
          <a:prstGeom prst="rect">
            <a:avLst/>
          </a:prstGeom>
          <a:noFill/>
        </p:spPr>
      </p:pic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3810000"/>
            <a:ext cx="4010025" cy="619125"/>
          </a:xfrm>
          <a:prstGeom prst="rect">
            <a:avLst/>
          </a:prstGeom>
          <a:noFill/>
        </p:spPr>
      </p:pic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572000"/>
            <a:ext cx="2819400" cy="619125"/>
          </a:xfrm>
          <a:prstGeom prst="rect">
            <a:avLst/>
          </a:prstGeom>
          <a:noFill/>
        </p:spPr>
      </p:pic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616" name="Picture 16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5257800"/>
            <a:ext cx="1971675" cy="619125"/>
          </a:xfrm>
          <a:prstGeom prst="rect">
            <a:avLst/>
          </a:prstGeom>
          <a:noFill/>
        </p:spPr>
      </p:pic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619" name="Picture 19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5257800"/>
            <a:ext cx="1657350" cy="619125"/>
          </a:xfrm>
          <a:prstGeom prst="rect">
            <a:avLst/>
          </a:prstGeom>
          <a:noFill/>
        </p:spPr>
      </p:pic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66800" y="381000"/>
            <a:ext cx="449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0033CC"/>
                </a:solidFill>
              </a:rPr>
              <a:t>Representation of a Vector</a:t>
            </a:r>
            <a:endParaRPr lang="en-US" sz="2400" b="1" i="1" dirty="0">
              <a:solidFill>
                <a:srgbClr val="0033CC"/>
              </a:solidFill>
            </a:endParaRPr>
          </a:p>
        </p:txBody>
      </p:sp>
      <p:pic>
        <p:nvPicPr>
          <p:cNvPr id="5" name="Picture 7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38212"/>
            <a:ext cx="91440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7"/>
            <a:ext cx="8229600" cy="26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KCE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9" name="Picture 8" descr="SNS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7400"/>
            <a:ext cx="990600" cy="990600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rot="5400000" flipH="1" flipV="1">
            <a:off x="5897477" y="1676400"/>
            <a:ext cx="1524000" cy="1524000"/>
          </a:xfrm>
          <a:prstGeom prst="straightConnector1">
            <a:avLst/>
          </a:prstGeom>
          <a:ln w="508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668877" y="3200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 (Starting Point)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421477" y="1600200"/>
            <a:ext cx="1722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 (Ending Point)</a:t>
            </a:r>
            <a:endParaRPr lang="en-US" b="1" dirty="0"/>
          </a:p>
        </p:txBody>
      </p:sp>
      <p:cxnSp>
        <p:nvCxnSpPr>
          <p:cNvPr id="32" name="Straight Connector 31"/>
          <p:cNvCxnSpPr/>
          <p:nvPr/>
        </p:nvCxnSpPr>
        <p:spPr>
          <a:xfrm rot="16200000" flipV="1">
            <a:off x="5440277" y="2743200"/>
            <a:ext cx="457200" cy="45720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V="1">
            <a:off x="6995507" y="1250430"/>
            <a:ext cx="457200" cy="45720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 flipV="1">
            <a:off x="5592677" y="2275436"/>
            <a:ext cx="571698" cy="543964"/>
          </a:xfrm>
          <a:prstGeom prst="line">
            <a:avLst/>
          </a:prstGeom>
          <a:ln w="25400">
            <a:solidFill>
              <a:srgbClr val="00B050"/>
            </a:solidFill>
            <a:prstDash val="sysDash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 flipV="1">
            <a:off x="6507077" y="1371600"/>
            <a:ext cx="609600" cy="609600"/>
          </a:xfrm>
          <a:prstGeom prst="line">
            <a:avLst/>
          </a:prstGeom>
          <a:ln w="25400">
            <a:solidFill>
              <a:srgbClr val="00B050"/>
            </a:solidFill>
            <a:prstDash val="sysDash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-2580000">
            <a:off x="6172200" y="190500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  <a:endParaRPr lang="en-US" b="1" dirty="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1600200"/>
            <a:ext cx="10001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TextBox 44"/>
          <p:cNvSpPr txBox="1"/>
          <p:nvPr/>
        </p:nvSpPr>
        <p:spPr>
          <a:xfrm>
            <a:off x="304800" y="2286000"/>
            <a:ext cx="1631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Unit Vector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7200" y="2819400"/>
            <a:ext cx="3612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400" b="1" dirty="0" smtClean="0">
                <a:solidFill>
                  <a:srgbClr val="FF00FF"/>
                </a:solidFill>
              </a:rPr>
              <a:t>Magnitude is </a:t>
            </a:r>
            <a:r>
              <a:rPr lang="en-US" sz="2400" b="1" dirty="0" smtClean="0">
                <a:solidFill>
                  <a:srgbClr val="006600"/>
                </a:solidFill>
              </a:rPr>
              <a:t>always unity</a:t>
            </a:r>
            <a:endParaRPr lang="en-US" sz="2400" b="1" dirty="0">
              <a:solidFill>
                <a:srgbClr val="0066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7200" y="3276600"/>
            <a:ext cx="4380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400" b="1" dirty="0" smtClean="0">
                <a:solidFill>
                  <a:srgbClr val="FF00FF"/>
                </a:solidFill>
              </a:rPr>
              <a:t>It is used to indicate </a:t>
            </a:r>
            <a:r>
              <a:rPr lang="en-US" sz="2400" b="1" dirty="0" smtClean="0">
                <a:solidFill>
                  <a:srgbClr val="006600"/>
                </a:solidFill>
              </a:rPr>
              <a:t>direction of</a:t>
            </a:r>
          </a:p>
          <a:p>
            <a:r>
              <a:rPr lang="en-US" sz="2400" b="1" dirty="0" smtClean="0">
                <a:solidFill>
                  <a:srgbClr val="006600"/>
                </a:solidFill>
              </a:rPr>
              <a:t> any vector</a:t>
            </a:r>
            <a:endParaRPr lang="en-US" sz="2400" b="1" dirty="0">
              <a:solidFill>
                <a:srgbClr val="006600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rot="5400000" flipH="1" flipV="1">
            <a:off x="6705600" y="2133600"/>
            <a:ext cx="685800" cy="685800"/>
          </a:xfrm>
          <a:prstGeom prst="straightConnector1">
            <a:avLst/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8776917">
            <a:off x="7038198" y="2480063"/>
            <a:ext cx="4381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4191000"/>
            <a:ext cx="2419350" cy="371475"/>
          </a:xfrm>
          <a:prstGeom prst="rect">
            <a:avLst/>
          </a:prstGeom>
          <a:noFill/>
        </p:spPr>
      </p:pic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3535180" y="4084820"/>
            <a:ext cx="609600" cy="60960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/>
          <p:cNvCxnSpPr>
            <a:stCxn id="52" idx="6"/>
          </p:cNvCxnSpPr>
          <p:nvPr/>
        </p:nvCxnSpPr>
        <p:spPr>
          <a:xfrm>
            <a:off x="4144780" y="4389620"/>
            <a:ext cx="960620" cy="182380"/>
          </a:xfrm>
          <a:prstGeom prst="straightConnector1">
            <a:avLst/>
          </a:prstGeom>
          <a:ln w="190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105400" y="4343400"/>
            <a:ext cx="3882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Unit Vector along the direction OA and</a:t>
            </a:r>
            <a:endParaRPr lang="en-US" b="1" dirty="0"/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4" name="Picture 1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4724400"/>
            <a:ext cx="981075" cy="304800"/>
          </a:xfrm>
          <a:prstGeom prst="rect">
            <a:avLst/>
          </a:prstGeom>
          <a:noFill/>
        </p:spPr>
      </p:pic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7" name="Picture 1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5105400"/>
            <a:ext cx="1104900" cy="74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44" grpId="0"/>
      <p:bldP spid="45" grpId="0"/>
      <p:bldP spid="46" grpId="0"/>
      <p:bldP spid="47" grpId="0"/>
      <p:bldP spid="52" grpId="0" animBg="1"/>
      <p:bldP spid="5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066800"/>
            <a:ext cx="3619119" cy="497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 descr="Fr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r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7"/>
            <a:ext cx="8229600" cy="26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CE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8" name="Picture 7" descr="SNS 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67400"/>
            <a:ext cx="990600" cy="990600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43000" y="457200"/>
            <a:ext cx="716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0033CC"/>
                </a:solidFill>
              </a:rPr>
              <a:t>Electric Field Intensity due to </a:t>
            </a:r>
            <a:r>
              <a:rPr lang="en-US" sz="2400" b="1" i="1" dirty="0" smtClean="0">
                <a:solidFill>
                  <a:srgbClr val="0033CC"/>
                </a:solidFill>
              </a:rPr>
              <a:t>Infinite sheet of charge</a:t>
            </a:r>
            <a:endParaRPr lang="en-US" sz="2400" b="1" i="1" dirty="0">
              <a:solidFill>
                <a:srgbClr val="0033CC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1495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6078792" y="2362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/>
          <p:cNvCxnSpPr/>
          <p:nvPr/>
        </p:nvCxnSpPr>
        <p:spPr>
          <a:xfrm rot="16200000" flipH="1">
            <a:off x="5273582" y="3368582"/>
            <a:ext cx="3070318" cy="1258726"/>
          </a:xfrm>
          <a:prstGeom prst="line">
            <a:avLst/>
          </a:prstGeom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6096000" y="5181600"/>
            <a:ext cx="1295400" cy="304800"/>
          </a:xfrm>
          <a:prstGeom prst="line">
            <a:avLst/>
          </a:prstGeom>
          <a:ln w="254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5400000" flipH="1" flipV="1">
            <a:off x="6438900" y="4533900"/>
            <a:ext cx="1905000" cy="1588"/>
          </a:xfrm>
          <a:prstGeom prst="straightConnector1">
            <a:avLst/>
          </a:prstGeom>
          <a:ln w="31750">
            <a:solidFill>
              <a:srgbClr val="FF00FF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6248400" y="21336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</a:t>
            </a:r>
            <a:endParaRPr lang="en-US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7951836" y="54102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dQ</a:t>
            </a:r>
            <a:endParaRPr lang="en-US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6324600" y="114300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Z</a:t>
            </a:r>
            <a:endParaRPr lang="en-US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5334000" y="53340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8458200" y="48768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</a:t>
            </a:r>
            <a:endParaRPr lang="en-US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5867400" y="4874340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</a:t>
            </a:r>
            <a:endParaRPr lang="en-US" b="1" dirty="0"/>
          </a:p>
        </p:txBody>
      </p:sp>
      <p:sp>
        <p:nvSpPr>
          <p:cNvPr id="100" name="Freeform 99"/>
          <p:cNvSpPr/>
          <p:nvPr/>
        </p:nvSpPr>
        <p:spPr>
          <a:xfrm>
            <a:off x="7470058" y="4291781"/>
            <a:ext cx="980768" cy="1253613"/>
          </a:xfrm>
          <a:custGeom>
            <a:avLst/>
            <a:gdLst>
              <a:gd name="connsiteX0" fmla="*/ 980768 w 980768"/>
              <a:gd name="connsiteY0" fmla="*/ 0 h 1253613"/>
              <a:gd name="connsiteX1" fmla="*/ 110613 w 980768"/>
              <a:gd name="connsiteY1" fmla="*/ 353961 h 1253613"/>
              <a:gd name="connsiteX2" fmla="*/ 317090 w 980768"/>
              <a:gd name="connsiteY2" fmla="*/ 1253613 h 1253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0768" h="1253613">
                <a:moveTo>
                  <a:pt x="980768" y="0"/>
                </a:moveTo>
                <a:cubicBezTo>
                  <a:pt x="600997" y="72513"/>
                  <a:pt x="221226" y="145026"/>
                  <a:pt x="110613" y="353961"/>
                </a:cubicBezTo>
                <a:cubicBezTo>
                  <a:pt x="0" y="562896"/>
                  <a:pt x="158545" y="908254"/>
                  <a:pt x="317090" y="1253613"/>
                </a:cubicBezTo>
              </a:path>
            </a:pathLst>
          </a:custGeom>
          <a:ln w="28575">
            <a:solidFill>
              <a:srgbClr val="0066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8382000" y="40386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dS</a:t>
            </a:r>
            <a:endParaRPr lang="en-US" b="1" dirty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Freeform 104"/>
          <p:cNvSpPr/>
          <p:nvPr/>
        </p:nvSpPr>
        <p:spPr>
          <a:xfrm>
            <a:off x="5257800" y="4800600"/>
            <a:ext cx="892277" cy="914400"/>
          </a:xfrm>
          <a:custGeom>
            <a:avLst/>
            <a:gdLst>
              <a:gd name="connsiteX0" fmla="*/ 0 w 892277"/>
              <a:gd name="connsiteY0" fmla="*/ 0 h 1091380"/>
              <a:gd name="connsiteX1" fmla="*/ 781664 w 892277"/>
              <a:gd name="connsiteY1" fmla="*/ 191729 h 1091380"/>
              <a:gd name="connsiteX2" fmla="*/ 663677 w 892277"/>
              <a:gd name="connsiteY2" fmla="*/ 1091380 h 109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2277" h="1091380">
                <a:moveTo>
                  <a:pt x="0" y="0"/>
                </a:moveTo>
                <a:cubicBezTo>
                  <a:pt x="335525" y="4916"/>
                  <a:pt x="671051" y="9832"/>
                  <a:pt x="781664" y="191729"/>
                </a:cubicBezTo>
                <a:cubicBezTo>
                  <a:pt x="892277" y="373626"/>
                  <a:pt x="777977" y="732503"/>
                  <a:pt x="663677" y="1091380"/>
                </a:cubicBezTo>
              </a:path>
            </a:pathLst>
          </a:custGeom>
          <a:ln w="31750">
            <a:solidFill>
              <a:srgbClr val="FF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4572000"/>
            <a:ext cx="866775" cy="561975"/>
          </a:xfrm>
          <a:prstGeom prst="rect">
            <a:avLst/>
          </a:prstGeom>
          <a:noFill/>
        </p:spPr>
      </p:pic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4281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876800"/>
            <a:ext cx="257175" cy="342900"/>
          </a:xfrm>
          <a:prstGeom prst="rect">
            <a:avLst/>
          </a:prstGeom>
          <a:noFill/>
        </p:spPr>
      </p:pic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4283" name="Picture 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3657600"/>
            <a:ext cx="257175" cy="342900"/>
          </a:xfrm>
          <a:prstGeom prst="rect">
            <a:avLst/>
          </a:prstGeom>
          <a:noFill/>
        </p:spPr>
      </p:pic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4286" name="Picture 1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3581400"/>
            <a:ext cx="171450" cy="390525"/>
          </a:xfrm>
          <a:prstGeom prst="rect">
            <a:avLst/>
          </a:prstGeom>
          <a:noFill/>
        </p:spPr>
      </p:pic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400800" y="5257800"/>
            <a:ext cx="266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  <a:endParaRPr lang="en-US" b="1" dirty="0"/>
          </a:p>
        </p:txBody>
      </p:sp>
      <p:sp>
        <p:nvSpPr>
          <p:cNvPr id="118" name="Rectangle 117"/>
          <p:cNvSpPr/>
          <p:nvPr/>
        </p:nvSpPr>
        <p:spPr>
          <a:xfrm>
            <a:off x="228600" y="1295400"/>
            <a:ext cx="56388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i="1" dirty="0" smtClean="0">
                <a:solidFill>
                  <a:srgbClr val="FF00FF"/>
                </a:solidFill>
              </a:rPr>
              <a:t>Consider an infinite sheet of charge having uniform charge density of                   placed in XY plane as shown. Let us use cylindrical co-ordinates. The point P at which </a:t>
            </a:r>
            <a:endParaRPr lang="en-US" b="1" i="1" baseline="-25000" dirty="0">
              <a:solidFill>
                <a:srgbClr val="FF00FF"/>
              </a:solidFill>
            </a:endParaRPr>
          </a:p>
        </p:txBody>
      </p:sp>
      <p:pic>
        <p:nvPicPr>
          <p:cNvPr id="119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1691148"/>
            <a:ext cx="866775" cy="561975"/>
          </a:xfrm>
          <a:prstGeom prst="rect">
            <a:avLst/>
          </a:prstGeom>
          <a:noFill/>
        </p:spPr>
      </p:pic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4289" name="Picture 1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2209800"/>
            <a:ext cx="171450" cy="390525"/>
          </a:xfrm>
          <a:prstGeom prst="rect">
            <a:avLst/>
          </a:prstGeom>
          <a:noFill/>
        </p:spPr>
      </p:pic>
      <p:sp>
        <p:nvSpPr>
          <p:cNvPr id="122" name="Rectangle 121"/>
          <p:cNvSpPr/>
          <p:nvPr/>
        </p:nvSpPr>
        <p:spPr>
          <a:xfrm>
            <a:off x="228600" y="2590800"/>
            <a:ext cx="55626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i="1" dirty="0" smtClean="0">
                <a:solidFill>
                  <a:srgbClr val="FF00FF"/>
                </a:solidFill>
              </a:rPr>
              <a:t>is to be calculated is on z-axis. Consider the differential surface dS carrying a charge dQ. The normal to dS  is in Z direction hence dS normal to Z direction is </a:t>
            </a:r>
            <a:endParaRPr lang="en-US" b="1" i="1" baseline="-25000" dirty="0">
              <a:solidFill>
                <a:srgbClr val="FF00FF"/>
              </a:solidFill>
            </a:endParaRPr>
          </a:p>
        </p:txBody>
      </p:sp>
      <p:sp>
        <p:nvSpPr>
          <p:cNvPr id="5429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93" name="Rectangle 21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304800" y="3962400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 smtClean="0">
                <a:solidFill>
                  <a:srgbClr val="FF00FF"/>
                </a:solidFill>
              </a:rPr>
              <a:t>Now </a:t>
            </a:r>
            <a:endParaRPr lang="en-US" b="1" i="1" baseline="-25000" dirty="0">
              <a:solidFill>
                <a:srgbClr val="FF00FF"/>
              </a:solidFill>
            </a:endParaRPr>
          </a:p>
        </p:txBody>
      </p:sp>
      <p:sp>
        <p:nvSpPr>
          <p:cNvPr id="5429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96" name="Rectangle 2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4297" name="Picture 2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3581400"/>
            <a:ext cx="1514475" cy="342900"/>
          </a:xfrm>
          <a:prstGeom prst="rect">
            <a:avLst/>
          </a:prstGeom>
          <a:noFill/>
        </p:spPr>
      </p:pic>
      <p:sp>
        <p:nvSpPr>
          <p:cNvPr id="132" name="Rectangle 131"/>
          <p:cNvSpPr/>
          <p:nvPr/>
        </p:nvSpPr>
        <p:spPr>
          <a:xfrm>
            <a:off x="228600" y="4724400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 smtClean="0">
                <a:solidFill>
                  <a:srgbClr val="FF00FF"/>
                </a:solidFill>
              </a:rPr>
              <a:t>Hence </a:t>
            </a:r>
            <a:endParaRPr lang="en-US" b="1" i="1" baseline="-25000" dirty="0">
              <a:solidFill>
                <a:srgbClr val="FF00FF"/>
              </a:solidFill>
            </a:endParaRPr>
          </a:p>
        </p:txBody>
      </p:sp>
      <p:sp>
        <p:nvSpPr>
          <p:cNvPr id="54300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30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4301" name="Picture 29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5257800"/>
            <a:ext cx="4953000" cy="676275"/>
          </a:xfrm>
          <a:prstGeom prst="rect">
            <a:avLst/>
          </a:prstGeom>
          <a:noFill/>
        </p:spPr>
      </p:pic>
      <p:sp>
        <p:nvSpPr>
          <p:cNvPr id="54303" name="Rectangle 3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305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4304" name="Picture 32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4343400"/>
            <a:ext cx="3790950" cy="342900"/>
          </a:xfrm>
          <a:prstGeom prst="rect">
            <a:avLst/>
          </a:prstGeom>
          <a:noFill/>
        </p:spPr>
      </p:pic>
      <p:sp>
        <p:nvSpPr>
          <p:cNvPr id="54306" name="Rectangle 3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1" name="Straight Arrow Connector 140"/>
          <p:cNvCxnSpPr/>
          <p:nvPr/>
        </p:nvCxnSpPr>
        <p:spPr>
          <a:xfrm rot="16200000" flipV="1">
            <a:off x="6828504" y="4891548"/>
            <a:ext cx="808704" cy="322008"/>
          </a:xfrm>
          <a:prstGeom prst="straightConnector1">
            <a:avLst/>
          </a:prstGeom>
          <a:ln w="3492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rot="10800000">
            <a:off x="6410640" y="5245512"/>
            <a:ext cx="685800" cy="152400"/>
          </a:xfrm>
          <a:prstGeom prst="straightConnector1">
            <a:avLst/>
          </a:prstGeom>
          <a:ln w="3492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rot="5400000" flipH="1" flipV="1">
            <a:off x="5624052" y="4648200"/>
            <a:ext cx="1066800" cy="1588"/>
          </a:xfrm>
          <a:prstGeom prst="straightConnector1">
            <a:avLst/>
          </a:prstGeom>
          <a:ln w="38100">
            <a:solidFill>
              <a:srgbClr val="FF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066800"/>
            <a:ext cx="3619119" cy="497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 descr="Fr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r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7"/>
            <a:ext cx="8229600" cy="26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CE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8" name="Picture 7" descr="SNS 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67400"/>
            <a:ext cx="990600" cy="990600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43000" y="457200"/>
            <a:ext cx="716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0033CC"/>
                </a:solidFill>
              </a:rPr>
              <a:t>Electric Field Intensity due to </a:t>
            </a:r>
            <a:r>
              <a:rPr lang="en-US" sz="2400" b="1" i="1" dirty="0" smtClean="0">
                <a:solidFill>
                  <a:srgbClr val="0033CC"/>
                </a:solidFill>
              </a:rPr>
              <a:t>Infinite sheet of charge</a:t>
            </a:r>
            <a:endParaRPr lang="en-US" sz="2400" b="1" i="1" dirty="0">
              <a:solidFill>
                <a:srgbClr val="0033CC"/>
              </a:solidFill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1495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6078792" y="2362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/>
          <p:cNvCxnSpPr/>
          <p:nvPr/>
        </p:nvCxnSpPr>
        <p:spPr>
          <a:xfrm rot="16200000" flipH="1">
            <a:off x="5273582" y="3368582"/>
            <a:ext cx="3070318" cy="1258726"/>
          </a:xfrm>
          <a:prstGeom prst="line">
            <a:avLst/>
          </a:prstGeom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6096000" y="5181600"/>
            <a:ext cx="1295400" cy="304800"/>
          </a:xfrm>
          <a:prstGeom prst="line">
            <a:avLst/>
          </a:prstGeom>
          <a:ln w="254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5400000" flipH="1" flipV="1">
            <a:off x="6438900" y="4533900"/>
            <a:ext cx="1905000" cy="1588"/>
          </a:xfrm>
          <a:prstGeom prst="straightConnector1">
            <a:avLst/>
          </a:prstGeom>
          <a:ln w="31750">
            <a:solidFill>
              <a:srgbClr val="FF00FF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6248400" y="21336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</a:t>
            </a:r>
            <a:endParaRPr lang="en-US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7951836" y="54102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dQ</a:t>
            </a:r>
            <a:endParaRPr lang="en-US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6324600" y="114300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Z</a:t>
            </a:r>
            <a:endParaRPr lang="en-US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5334000" y="53340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8458200" y="48768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</a:t>
            </a:r>
            <a:endParaRPr lang="en-US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5867400" y="4874340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</a:t>
            </a:r>
            <a:endParaRPr lang="en-US" b="1" dirty="0"/>
          </a:p>
        </p:txBody>
      </p:sp>
      <p:sp>
        <p:nvSpPr>
          <p:cNvPr id="100" name="Freeform 99"/>
          <p:cNvSpPr/>
          <p:nvPr/>
        </p:nvSpPr>
        <p:spPr>
          <a:xfrm>
            <a:off x="7470058" y="4291781"/>
            <a:ext cx="980768" cy="1253613"/>
          </a:xfrm>
          <a:custGeom>
            <a:avLst/>
            <a:gdLst>
              <a:gd name="connsiteX0" fmla="*/ 980768 w 980768"/>
              <a:gd name="connsiteY0" fmla="*/ 0 h 1253613"/>
              <a:gd name="connsiteX1" fmla="*/ 110613 w 980768"/>
              <a:gd name="connsiteY1" fmla="*/ 353961 h 1253613"/>
              <a:gd name="connsiteX2" fmla="*/ 317090 w 980768"/>
              <a:gd name="connsiteY2" fmla="*/ 1253613 h 1253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0768" h="1253613">
                <a:moveTo>
                  <a:pt x="980768" y="0"/>
                </a:moveTo>
                <a:cubicBezTo>
                  <a:pt x="600997" y="72513"/>
                  <a:pt x="221226" y="145026"/>
                  <a:pt x="110613" y="353961"/>
                </a:cubicBezTo>
                <a:cubicBezTo>
                  <a:pt x="0" y="562896"/>
                  <a:pt x="158545" y="908254"/>
                  <a:pt x="317090" y="1253613"/>
                </a:cubicBezTo>
              </a:path>
            </a:pathLst>
          </a:custGeom>
          <a:ln w="28575">
            <a:solidFill>
              <a:srgbClr val="0066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8382000" y="40386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dS</a:t>
            </a:r>
            <a:endParaRPr lang="en-US" b="1" dirty="0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Freeform 104"/>
          <p:cNvSpPr/>
          <p:nvPr/>
        </p:nvSpPr>
        <p:spPr>
          <a:xfrm>
            <a:off x="5257800" y="4800600"/>
            <a:ext cx="892277" cy="914400"/>
          </a:xfrm>
          <a:custGeom>
            <a:avLst/>
            <a:gdLst>
              <a:gd name="connsiteX0" fmla="*/ 0 w 892277"/>
              <a:gd name="connsiteY0" fmla="*/ 0 h 1091380"/>
              <a:gd name="connsiteX1" fmla="*/ 781664 w 892277"/>
              <a:gd name="connsiteY1" fmla="*/ 191729 h 1091380"/>
              <a:gd name="connsiteX2" fmla="*/ 663677 w 892277"/>
              <a:gd name="connsiteY2" fmla="*/ 1091380 h 109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2277" h="1091380">
                <a:moveTo>
                  <a:pt x="0" y="0"/>
                </a:moveTo>
                <a:cubicBezTo>
                  <a:pt x="335525" y="4916"/>
                  <a:pt x="671051" y="9832"/>
                  <a:pt x="781664" y="191729"/>
                </a:cubicBezTo>
                <a:cubicBezTo>
                  <a:pt x="892277" y="373626"/>
                  <a:pt x="777977" y="732503"/>
                  <a:pt x="663677" y="1091380"/>
                </a:cubicBezTo>
              </a:path>
            </a:pathLst>
          </a:custGeom>
          <a:ln w="31750">
            <a:solidFill>
              <a:srgbClr val="FF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4572000"/>
            <a:ext cx="866775" cy="561975"/>
          </a:xfrm>
          <a:prstGeom prst="rect">
            <a:avLst/>
          </a:prstGeom>
          <a:noFill/>
        </p:spPr>
      </p:pic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4281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876800"/>
            <a:ext cx="257175" cy="342900"/>
          </a:xfrm>
          <a:prstGeom prst="rect">
            <a:avLst/>
          </a:prstGeom>
          <a:noFill/>
        </p:spPr>
      </p:pic>
      <p:pic>
        <p:nvPicPr>
          <p:cNvPr id="54283" name="Picture 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3657600"/>
            <a:ext cx="257175" cy="342900"/>
          </a:xfrm>
          <a:prstGeom prst="rect">
            <a:avLst/>
          </a:prstGeom>
          <a:noFill/>
        </p:spPr>
      </p:pic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86" name="Picture 1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3581400"/>
            <a:ext cx="171450" cy="390525"/>
          </a:xfrm>
          <a:prstGeom prst="rect">
            <a:avLst/>
          </a:prstGeom>
          <a:noFill/>
        </p:spPr>
      </p:pic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400800" y="5257800"/>
            <a:ext cx="266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  <a:endParaRPr lang="en-US" b="1" dirty="0"/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93" name="Rectangle 21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96" name="Rectangle 2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300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303" name="Rectangle 3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306" name="Rectangle 3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rot="10800000">
            <a:off x="6410640" y="5245512"/>
            <a:ext cx="685800" cy="152400"/>
          </a:xfrm>
          <a:prstGeom prst="straightConnector1">
            <a:avLst/>
          </a:prstGeom>
          <a:ln w="3492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5400000" flipH="1" flipV="1">
            <a:off x="5624052" y="4648200"/>
            <a:ext cx="1066800" cy="1588"/>
          </a:xfrm>
          <a:prstGeom prst="straightConnector1">
            <a:avLst/>
          </a:prstGeom>
          <a:ln w="38100">
            <a:solidFill>
              <a:srgbClr val="FF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4267200"/>
            <a:ext cx="257175" cy="342900"/>
          </a:xfrm>
          <a:prstGeom prst="rect">
            <a:avLst/>
          </a:prstGeom>
          <a:noFill/>
        </p:spPr>
      </p:pic>
      <p:sp>
        <p:nvSpPr>
          <p:cNvPr id="75" name="Rectangle 74"/>
          <p:cNvSpPr/>
          <p:nvPr/>
        </p:nvSpPr>
        <p:spPr>
          <a:xfrm>
            <a:off x="228600" y="1295400"/>
            <a:ext cx="56388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i="1" dirty="0" smtClean="0">
                <a:solidFill>
                  <a:srgbClr val="FF00FF"/>
                </a:solidFill>
              </a:rPr>
              <a:t>The distance vector       has two components as shown </a:t>
            </a:r>
            <a:endParaRPr lang="en-US" b="1" i="1" baseline="-25000" dirty="0">
              <a:solidFill>
                <a:srgbClr val="FF00FF"/>
              </a:solidFill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403556"/>
            <a:ext cx="171450" cy="390525"/>
          </a:xfrm>
          <a:prstGeom prst="rect">
            <a:avLst/>
          </a:prstGeom>
          <a:noFill/>
        </p:spPr>
      </p:pic>
      <p:sp>
        <p:nvSpPr>
          <p:cNvPr id="78" name="Rectangle 77"/>
          <p:cNvSpPr/>
          <p:nvPr/>
        </p:nvSpPr>
        <p:spPr>
          <a:xfrm>
            <a:off x="228600" y="1828800"/>
            <a:ext cx="56388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i="1" dirty="0" smtClean="0">
                <a:solidFill>
                  <a:srgbClr val="FF00FF"/>
                </a:solidFill>
              </a:rPr>
              <a:t>1. The radial component r along             i.e.  </a:t>
            </a:r>
            <a:endParaRPr lang="en-US" b="1" i="1" baseline="-25000" dirty="0">
              <a:solidFill>
                <a:srgbClr val="FF00FF"/>
              </a:solidFill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1981200"/>
            <a:ext cx="447675" cy="342900"/>
          </a:xfrm>
          <a:prstGeom prst="rect">
            <a:avLst/>
          </a:prstGeom>
          <a:noFill/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1981200"/>
            <a:ext cx="571500" cy="342900"/>
          </a:xfrm>
          <a:prstGeom prst="rect">
            <a:avLst/>
          </a:prstGeom>
          <a:noFill/>
        </p:spPr>
      </p:pic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28600" y="2286000"/>
            <a:ext cx="5638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i="1" dirty="0" smtClean="0">
                <a:solidFill>
                  <a:srgbClr val="FF00FF"/>
                </a:solidFill>
              </a:rPr>
              <a:t>2. The component Z along        i.e.  </a:t>
            </a:r>
            <a:endParaRPr lang="en-US" b="1" i="1" baseline="-25000" dirty="0">
              <a:solidFill>
                <a:srgbClr val="FF00FF"/>
              </a:solidFill>
            </a:endParaRPr>
          </a:p>
        </p:txBody>
      </p:sp>
      <p:pic>
        <p:nvPicPr>
          <p:cNvPr id="55305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36608" y="2406444"/>
            <a:ext cx="257175" cy="342900"/>
          </a:xfrm>
          <a:prstGeom prst="rect">
            <a:avLst/>
          </a:prstGeom>
          <a:noFill/>
        </p:spPr>
      </p:pic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5308" name="Picture 1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37156" y="2408904"/>
            <a:ext cx="381000" cy="342900"/>
          </a:xfrm>
          <a:prstGeom prst="rect">
            <a:avLst/>
          </a:prstGeom>
          <a:noFill/>
        </p:spPr>
      </p:pic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52400" y="2895600"/>
            <a:ext cx="5638800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i="1" dirty="0" smtClean="0">
                <a:solidFill>
                  <a:srgbClr val="FF00FF"/>
                </a:solidFill>
              </a:rPr>
              <a:t>With these two components       can be obtained from the differential area towards point P as,</a:t>
            </a:r>
            <a:endParaRPr lang="en-US" b="1" i="1" baseline="-25000" dirty="0">
              <a:solidFill>
                <a:srgbClr val="FF00FF"/>
              </a:solidFill>
            </a:endParaRPr>
          </a:p>
        </p:txBody>
      </p:sp>
      <p:pic>
        <p:nvPicPr>
          <p:cNvPr id="102" name="Picture 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2971800"/>
            <a:ext cx="171450" cy="390525"/>
          </a:xfrm>
          <a:prstGeom prst="rect">
            <a:avLst/>
          </a:prstGeom>
          <a:noFill/>
        </p:spPr>
      </p:pic>
      <p:pic>
        <p:nvPicPr>
          <p:cNvPr id="55311" name="Picture 15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3886200"/>
            <a:ext cx="2905125" cy="390525"/>
          </a:xfrm>
          <a:prstGeom prst="rect">
            <a:avLst/>
          </a:prstGeom>
          <a:noFill/>
        </p:spPr>
      </p:pic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3" name="Straight Arrow Connector 102"/>
          <p:cNvCxnSpPr/>
          <p:nvPr/>
        </p:nvCxnSpPr>
        <p:spPr>
          <a:xfrm rot="16200000" flipV="1">
            <a:off x="6828504" y="4891548"/>
            <a:ext cx="808704" cy="322008"/>
          </a:xfrm>
          <a:prstGeom prst="straightConnector1">
            <a:avLst/>
          </a:prstGeom>
          <a:ln w="3492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14" name="Picture 18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343400"/>
            <a:ext cx="2800350" cy="447675"/>
          </a:xfrm>
          <a:prstGeom prst="rect">
            <a:avLst/>
          </a:prstGeom>
          <a:noFill/>
        </p:spPr>
      </p:pic>
      <p:sp>
        <p:nvSpPr>
          <p:cNvPr id="55316" name="Rectangle 20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5317" name="Picture 21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876800"/>
            <a:ext cx="2990850" cy="704850"/>
          </a:xfrm>
          <a:prstGeom prst="rect">
            <a:avLst/>
          </a:prstGeom>
          <a:noFill/>
        </p:spPr>
      </p:pic>
      <p:sp>
        <p:nvSpPr>
          <p:cNvPr id="55319" name="Rectangle 23"/>
          <p:cNvSpPr>
            <a:spLocks noChangeArrowheads="1"/>
          </p:cNvSpPr>
          <p:nvPr/>
        </p:nvSpPr>
        <p:spPr bwMode="auto">
          <a:xfrm>
            <a:off x="0" y="1162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7"/>
            <a:ext cx="8229600" cy="26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CE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8" name="Picture 7" descr="SNS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7400"/>
            <a:ext cx="990600" cy="990600"/>
          </a:xfrm>
          <a:prstGeom prst="rect">
            <a:avLst/>
          </a:prstGeom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1495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1143000" y="457200"/>
            <a:ext cx="716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0033CC"/>
                </a:solidFill>
              </a:rPr>
              <a:t>Electric Field Intensity due to </a:t>
            </a:r>
            <a:r>
              <a:rPr lang="en-US" sz="2400" b="1" i="1" dirty="0" smtClean="0">
                <a:solidFill>
                  <a:srgbClr val="0033CC"/>
                </a:solidFill>
              </a:rPr>
              <a:t>Infinite sheet of charge</a:t>
            </a:r>
            <a:endParaRPr lang="en-US" sz="2400" b="1" i="1" dirty="0">
              <a:solidFill>
                <a:srgbClr val="0033CC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8600" y="1219200"/>
            <a:ext cx="56388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i="1" dirty="0" smtClean="0">
                <a:solidFill>
                  <a:srgbClr val="FF00FF"/>
                </a:solidFill>
              </a:rPr>
              <a:t>Substituting (3), (4) and (5) in (2) we get</a:t>
            </a:r>
            <a:endParaRPr lang="en-US" b="1" i="1" baseline="-25000" dirty="0">
              <a:solidFill>
                <a:srgbClr val="FF00FF"/>
              </a:solidFill>
            </a:endParaRP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0"/>
            <a:ext cx="5410200" cy="838200"/>
          </a:xfrm>
          <a:prstGeom prst="rect">
            <a:avLst/>
          </a:prstGeom>
          <a:noFill/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8600" y="2590800"/>
            <a:ext cx="8686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i="1" dirty="0" smtClean="0">
                <a:solidFill>
                  <a:srgbClr val="FF00FF"/>
                </a:solidFill>
              </a:rPr>
              <a:t>In cylindrical co-ordinate systems r varies from 0 to INFINITY while </a:t>
            </a:r>
            <a:r>
              <a:rPr lang="en-US" b="1" i="1" dirty="0" smtClean="0">
                <a:solidFill>
                  <a:srgbClr val="FF00FF"/>
                </a:solidFill>
                <a:sym typeface="Symbol"/>
              </a:rPr>
              <a:t> varies from 0 to 2PI </a:t>
            </a:r>
            <a:endParaRPr lang="en-US" b="1" i="1" baseline="-25000" dirty="0">
              <a:solidFill>
                <a:srgbClr val="FF00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3124200"/>
            <a:ext cx="3810000" cy="1000125"/>
          </a:xfrm>
          <a:prstGeom prst="rect">
            <a:avLst/>
          </a:prstGeom>
          <a:noFill/>
        </p:spPr>
      </p:pic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1457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4800" y="4114800"/>
            <a:ext cx="3352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i="1" dirty="0" smtClean="0">
                <a:solidFill>
                  <a:srgbClr val="FF00FF"/>
                </a:solidFill>
              </a:rPr>
              <a:t>Put Z</a:t>
            </a:r>
            <a:r>
              <a:rPr lang="en-US" b="1" i="1" baseline="30000" dirty="0" smtClean="0">
                <a:solidFill>
                  <a:srgbClr val="FF00FF"/>
                </a:solidFill>
              </a:rPr>
              <a:t>2 </a:t>
            </a:r>
            <a:r>
              <a:rPr lang="en-US" b="1" i="1" dirty="0" smtClean="0">
                <a:solidFill>
                  <a:srgbClr val="FF00FF"/>
                </a:solidFill>
              </a:rPr>
              <a:t>+R</a:t>
            </a:r>
            <a:r>
              <a:rPr lang="en-US" b="1" i="1" baseline="30000" dirty="0" smtClean="0">
                <a:solidFill>
                  <a:srgbClr val="FF00FF"/>
                </a:solidFill>
              </a:rPr>
              <a:t>2 </a:t>
            </a:r>
            <a:r>
              <a:rPr lang="en-US" b="1" i="1" dirty="0" smtClean="0">
                <a:solidFill>
                  <a:srgbClr val="FF00FF"/>
                </a:solidFill>
              </a:rPr>
              <a:t>=U</a:t>
            </a:r>
            <a:r>
              <a:rPr lang="en-US" b="1" i="1" baseline="30000" dirty="0" smtClean="0">
                <a:solidFill>
                  <a:srgbClr val="FF00FF"/>
                </a:solidFill>
              </a:rPr>
              <a:t>2</a:t>
            </a:r>
            <a:r>
              <a:rPr lang="en-US" b="1" i="1" dirty="0" smtClean="0">
                <a:solidFill>
                  <a:srgbClr val="FF00FF"/>
                </a:solidFill>
              </a:rPr>
              <a:t> Hence 2rdr = 2UdU</a:t>
            </a:r>
            <a:r>
              <a:rPr lang="en-US" b="1" i="1" baseline="30000" dirty="0" smtClean="0">
                <a:solidFill>
                  <a:srgbClr val="FF00FF"/>
                </a:solidFill>
              </a:rPr>
              <a:t> </a:t>
            </a:r>
            <a:endParaRPr lang="en-US" b="1" i="1" baseline="30000" dirty="0">
              <a:solidFill>
                <a:srgbClr val="FF00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657600" y="4114800"/>
            <a:ext cx="33528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i="1" dirty="0" smtClean="0">
                <a:solidFill>
                  <a:srgbClr val="FF00FF"/>
                </a:solidFill>
              </a:rPr>
              <a:t>For r = 0, u=Z and r=      , U=</a:t>
            </a:r>
            <a:endParaRPr lang="en-US" b="1" i="1" baseline="30000" dirty="0">
              <a:solidFill>
                <a:srgbClr val="FF00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70756" y="4237704"/>
            <a:ext cx="219075" cy="342900"/>
          </a:xfrm>
          <a:prstGeom prst="rect">
            <a:avLst/>
          </a:prstGeom>
          <a:noFill/>
        </p:spPr>
      </p:pic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6329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4267200"/>
            <a:ext cx="219075" cy="342900"/>
          </a:xfrm>
          <a:prstGeom prst="rect">
            <a:avLst/>
          </a:prstGeom>
          <a:noFill/>
        </p:spPr>
      </p:pic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6331" name="Picture 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4572000"/>
            <a:ext cx="3533775" cy="962025"/>
          </a:xfrm>
          <a:prstGeom prst="rect">
            <a:avLst/>
          </a:prstGeom>
          <a:noFill/>
        </p:spPr>
      </p:pic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7"/>
            <a:ext cx="8229600" cy="26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CE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8" name="Picture 7" descr="SNS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7400"/>
            <a:ext cx="990600" cy="990600"/>
          </a:xfrm>
          <a:prstGeom prst="rect">
            <a:avLst/>
          </a:prstGeom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1495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1143000" y="457200"/>
            <a:ext cx="716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0033CC"/>
                </a:solidFill>
              </a:rPr>
              <a:t>Electric Field Intensity due to </a:t>
            </a:r>
            <a:r>
              <a:rPr lang="en-US" sz="2400" b="1" i="1" dirty="0" smtClean="0">
                <a:solidFill>
                  <a:srgbClr val="0033CC"/>
                </a:solidFill>
              </a:rPr>
              <a:t>Infinite sheet of charge</a:t>
            </a:r>
            <a:endParaRPr lang="en-US" sz="2400" b="1" i="1" dirty="0">
              <a:solidFill>
                <a:srgbClr val="0033CC"/>
              </a:solidFill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143000"/>
            <a:ext cx="3209925" cy="962025"/>
          </a:xfrm>
          <a:prstGeom prst="rect">
            <a:avLst/>
          </a:prstGeom>
          <a:noFill/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2438400"/>
            <a:ext cx="3209925" cy="962025"/>
          </a:xfrm>
          <a:prstGeom prst="rect">
            <a:avLst/>
          </a:prstGeom>
          <a:noFill/>
        </p:spPr>
      </p:pic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581400"/>
            <a:ext cx="5705475" cy="723900"/>
          </a:xfrm>
          <a:prstGeom prst="rect">
            <a:avLst/>
          </a:prstGeom>
          <a:noFill/>
        </p:spPr>
      </p:pic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7354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4419600"/>
            <a:ext cx="1285875" cy="619125"/>
          </a:xfrm>
          <a:prstGeom prst="rect">
            <a:avLst/>
          </a:prstGeom>
          <a:noFill/>
        </p:spPr>
      </p:pic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438400" y="4419600"/>
            <a:ext cx="56388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i="1" dirty="0" smtClean="0">
                <a:solidFill>
                  <a:srgbClr val="FF00FF"/>
                </a:solidFill>
              </a:rPr>
              <a:t>(V/m) For points above XY plane</a:t>
            </a:r>
            <a:endParaRPr lang="en-US" b="1" i="1" baseline="-25000" dirty="0">
              <a:solidFill>
                <a:srgbClr val="FF00FF"/>
              </a:solidFill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7357" name="Picture 1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5029200"/>
            <a:ext cx="1514475" cy="619125"/>
          </a:xfrm>
          <a:prstGeom prst="rect">
            <a:avLst/>
          </a:prstGeom>
          <a:noFill/>
        </p:spPr>
      </p:pic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514600" y="5029200"/>
            <a:ext cx="5638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i="1" dirty="0" smtClean="0">
                <a:solidFill>
                  <a:srgbClr val="FF00FF"/>
                </a:solidFill>
              </a:rPr>
              <a:t>(V/m) For </a:t>
            </a:r>
            <a:r>
              <a:rPr lang="en-US" b="1" i="1" dirty="0" smtClean="0">
                <a:solidFill>
                  <a:srgbClr val="FF00FF"/>
                </a:solidFill>
              </a:rPr>
              <a:t>points below XY plane</a:t>
            </a:r>
            <a:endParaRPr lang="en-US" b="1" i="1" baseline="-250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7"/>
            <a:ext cx="8229600" cy="26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CE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8" name="Picture 7" descr="SNS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7400"/>
            <a:ext cx="990600" cy="990600"/>
          </a:xfrm>
          <a:prstGeom prst="rect">
            <a:avLst/>
          </a:prstGeom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1495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438400" y="2209800"/>
            <a:ext cx="40386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6600" b="1" i="1" dirty="0" smtClean="0">
                <a:solidFill>
                  <a:srgbClr val="FF00FF"/>
                </a:solidFill>
              </a:rPr>
              <a:t>Thank You</a:t>
            </a:r>
            <a:endParaRPr lang="en-US" sz="6600" b="1" i="1" baseline="-25000" dirty="0">
              <a:solidFill>
                <a:srgbClr val="FF00FF"/>
              </a:solidFill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43000" y="457200"/>
            <a:ext cx="2743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0033CC"/>
                </a:solidFill>
              </a:rPr>
              <a:t>Vector Algebra</a:t>
            </a:r>
            <a:endParaRPr lang="en-US" sz="2400" b="1" i="1" dirty="0">
              <a:solidFill>
                <a:srgbClr val="0033CC"/>
              </a:solidFill>
            </a:endParaRPr>
          </a:p>
        </p:txBody>
      </p:sp>
      <p:pic>
        <p:nvPicPr>
          <p:cNvPr id="5" name="Picture 7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38212"/>
            <a:ext cx="91440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7"/>
            <a:ext cx="8229600" cy="26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KCE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9" name="Picture 8" descr="SNS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7400"/>
            <a:ext cx="990600" cy="990600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2743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FF0000"/>
                </a:solidFill>
              </a:rPr>
              <a:t>Scaling of a Vector 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1752600"/>
            <a:ext cx="4917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400" b="1" dirty="0" smtClean="0">
                <a:solidFill>
                  <a:srgbClr val="FF00FF"/>
                </a:solidFill>
              </a:rPr>
              <a:t>Multiplication of a Scalar to a Vector</a:t>
            </a:r>
            <a:endParaRPr lang="en-US" sz="2400" b="1" dirty="0">
              <a:solidFill>
                <a:srgbClr val="0066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14400" y="2590800"/>
            <a:ext cx="1219200" cy="1588"/>
          </a:xfrm>
          <a:prstGeom prst="straightConnector1">
            <a:avLst/>
          </a:prstGeom>
          <a:ln w="317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33400" y="3035510"/>
            <a:ext cx="2057400" cy="1588"/>
          </a:xfrm>
          <a:prstGeom prst="straightConnector1">
            <a:avLst/>
          </a:prstGeom>
          <a:ln w="317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2590800"/>
            <a:ext cx="200025" cy="352425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3035510"/>
            <a:ext cx="295275" cy="352425"/>
          </a:xfrm>
          <a:prstGeom prst="rect">
            <a:avLst/>
          </a:prstGeom>
          <a:noFill/>
        </p:spPr>
      </p:pic>
      <p:cxnSp>
        <p:nvCxnSpPr>
          <p:cNvPr id="19" name="Straight Arrow Connector 18"/>
          <p:cNvCxnSpPr/>
          <p:nvPr/>
        </p:nvCxnSpPr>
        <p:spPr>
          <a:xfrm flipV="1">
            <a:off x="3581400" y="2209800"/>
            <a:ext cx="1371600" cy="1295400"/>
          </a:xfrm>
          <a:prstGeom prst="straightConnector1">
            <a:avLst/>
          </a:prstGeom>
          <a:ln w="317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114800" y="2854380"/>
            <a:ext cx="685800" cy="609600"/>
          </a:xfrm>
          <a:prstGeom prst="straightConnector1">
            <a:avLst/>
          </a:prstGeom>
          <a:ln w="317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3159180"/>
            <a:ext cx="295275" cy="352425"/>
          </a:xfrm>
          <a:prstGeom prst="rect">
            <a:avLst/>
          </a:prstGeom>
          <a:noFill/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2590800"/>
            <a:ext cx="200025" cy="352425"/>
          </a:xfrm>
          <a:prstGeom prst="rect">
            <a:avLst/>
          </a:prstGeom>
          <a:noFill/>
        </p:spPr>
      </p:pic>
      <p:cxnSp>
        <p:nvCxnSpPr>
          <p:cNvPr id="26" name="Straight Arrow Connector 25"/>
          <p:cNvCxnSpPr/>
          <p:nvPr/>
        </p:nvCxnSpPr>
        <p:spPr>
          <a:xfrm>
            <a:off x="7010400" y="2590800"/>
            <a:ext cx="1219200" cy="1588"/>
          </a:xfrm>
          <a:prstGeom prst="straightConnector1">
            <a:avLst/>
          </a:prstGeom>
          <a:ln w="317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010400" y="2915590"/>
            <a:ext cx="1219200" cy="1588"/>
          </a:xfrm>
          <a:prstGeom prst="straightConnector1">
            <a:avLst/>
          </a:prstGeom>
          <a:ln w="31750">
            <a:solidFill>
              <a:srgbClr val="FF00FF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209800"/>
            <a:ext cx="200025" cy="352425"/>
          </a:xfrm>
          <a:prstGeom prst="rect">
            <a:avLst/>
          </a:prstGeom>
          <a:noFill/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2991790"/>
            <a:ext cx="314325" cy="352425"/>
          </a:xfrm>
          <a:prstGeom prst="rect">
            <a:avLst/>
          </a:prstGeom>
          <a:noFill/>
        </p:spPr>
      </p:pic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495300" y="4610100"/>
            <a:ext cx="1219200" cy="533400"/>
          </a:xfrm>
          <a:prstGeom prst="straightConnector1">
            <a:avLst/>
          </a:prstGeom>
          <a:ln w="317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304800" y="3429000"/>
            <a:ext cx="297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FF0000"/>
                </a:solidFill>
              </a:rPr>
              <a:t>Addition of Vectors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838200" y="5486400"/>
            <a:ext cx="2286000" cy="1588"/>
          </a:xfrm>
          <a:prstGeom prst="straightConnector1">
            <a:avLst/>
          </a:prstGeom>
          <a:ln w="317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H="1" flipV="1">
            <a:off x="495300" y="4610100"/>
            <a:ext cx="1219200" cy="533400"/>
          </a:xfrm>
          <a:prstGeom prst="straightConnector1">
            <a:avLst/>
          </a:prstGeom>
          <a:ln w="31750">
            <a:solidFill>
              <a:srgbClr val="0066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838200" y="4267200"/>
            <a:ext cx="2819400" cy="1219200"/>
          </a:xfrm>
          <a:prstGeom prst="straightConnector1">
            <a:avLst/>
          </a:prstGeom>
          <a:ln w="317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09600" y="5486400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</a:t>
            </a:r>
            <a:endParaRPr lang="en-US" b="1" dirty="0"/>
          </a:p>
        </p:txBody>
      </p:sp>
      <p:pic>
        <p:nvPicPr>
          <p:cNvPr id="46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4191000"/>
            <a:ext cx="200025" cy="352425"/>
          </a:xfrm>
          <a:prstGeom prst="rect">
            <a:avLst/>
          </a:prstGeom>
          <a:noFill/>
        </p:spPr>
      </p:pic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5486400"/>
            <a:ext cx="152400" cy="352425"/>
          </a:xfrm>
          <a:prstGeom prst="rect">
            <a:avLst/>
          </a:prstGeom>
          <a:noFill/>
        </p:spPr>
      </p:pic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4038600"/>
            <a:ext cx="142875" cy="352425"/>
          </a:xfrm>
          <a:prstGeom prst="rect">
            <a:avLst/>
          </a:prstGeom>
          <a:noFill/>
        </p:spPr>
      </p:pic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4267200"/>
            <a:ext cx="200025" cy="352425"/>
          </a:xfrm>
          <a:prstGeom prst="rect">
            <a:avLst/>
          </a:prstGeom>
          <a:noFill/>
        </p:spPr>
      </p:pic>
      <p:cxnSp>
        <p:nvCxnSpPr>
          <p:cNvPr id="56" name="Straight Arrow Connector 55"/>
          <p:cNvCxnSpPr/>
          <p:nvPr/>
        </p:nvCxnSpPr>
        <p:spPr>
          <a:xfrm rot="5400000" flipH="1" flipV="1">
            <a:off x="4495800" y="4572000"/>
            <a:ext cx="1219200" cy="609600"/>
          </a:xfrm>
          <a:prstGeom prst="straightConnector1">
            <a:avLst/>
          </a:prstGeom>
          <a:ln w="3492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800600" y="5486400"/>
            <a:ext cx="2743200" cy="1588"/>
          </a:xfrm>
          <a:prstGeom prst="straightConnector1">
            <a:avLst/>
          </a:prstGeom>
          <a:ln w="3492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 flipH="1" flipV="1">
            <a:off x="4495800" y="4572000"/>
            <a:ext cx="1219200" cy="609600"/>
          </a:xfrm>
          <a:prstGeom prst="straightConnector1">
            <a:avLst/>
          </a:prstGeom>
          <a:ln w="34925">
            <a:solidFill>
              <a:srgbClr val="FF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800600" y="5486400"/>
            <a:ext cx="2743200" cy="1588"/>
          </a:xfrm>
          <a:prstGeom prst="straightConnector1">
            <a:avLst/>
          </a:prstGeom>
          <a:ln w="34925">
            <a:solidFill>
              <a:srgbClr val="FF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495800" y="5486400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</a:t>
            </a:r>
            <a:endParaRPr lang="en-US" b="1" dirty="0"/>
          </a:p>
        </p:txBody>
      </p:sp>
      <p:pic>
        <p:nvPicPr>
          <p:cNvPr id="63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5486400"/>
            <a:ext cx="152400" cy="352425"/>
          </a:xfrm>
          <a:prstGeom prst="rect">
            <a:avLst/>
          </a:prstGeom>
          <a:noFill/>
        </p:spPr>
      </p:pic>
      <p:pic>
        <p:nvPicPr>
          <p:cNvPr id="64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4114800"/>
            <a:ext cx="200025" cy="352425"/>
          </a:xfrm>
          <a:prstGeom prst="rect">
            <a:avLst/>
          </a:prstGeom>
          <a:noFill/>
        </p:spPr>
      </p:pic>
      <p:cxnSp>
        <p:nvCxnSpPr>
          <p:cNvPr id="67" name="Straight Arrow Connector 66"/>
          <p:cNvCxnSpPr/>
          <p:nvPr/>
        </p:nvCxnSpPr>
        <p:spPr>
          <a:xfrm flipV="1">
            <a:off x="4800600" y="4343400"/>
            <a:ext cx="3276600" cy="1113020"/>
          </a:xfrm>
          <a:prstGeom prst="straightConnector1">
            <a:avLst/>
          </a:prstGeom>
          <a:ln w="34925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9.82659E-7 L 0.3 9.82659E-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85549E-6 L 0.06667 -0.1664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43000" y="457200"/>
            <a:ext cx="2743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0033CC"/>
                </a:solidFill>
              </a:rPr>
              <a:t>Vector Algebra</a:t>
            </a:r>
            <a:endParaRPr lang="en-US" sz="2400" b="1" i="1" dirty="0">
              <a:solidFill>
                <a:srgbClr val="0033CC"/>
              </a:solidFill>
            </a:endParaRPr>
          </a:p>
        </p:txBody>
      </p:sp>
      <p:pic>
        <p:nvPicPr>
          <p:cNvPr id="5" name="Picture 7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38212"/>
            <a:ext cx="91440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7"/>
            <a:ext cx="8229600" cy="26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KCE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9" name="Picture 8" descr="SNS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7400"/>
            <a:ext cx="990600" cy="990600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81000" y="1295400"/>
            <a:ext cx="3886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FF0000"/>
                </a:solidFill>
              </a:rPr>
              <a:t>Subtraction of Vectors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2362200" y="2362200"/>
            <a:ext cx="1143000" cy="685800"/>
          </a:xfrm>
          <a:prstGeom prst="straightConnector1">
            <a:avLst/>
          </a:prstGeom>
          <a:ln w="3492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90800" y="3276600"/>
            <a:ext cx="1371600" cy="1588"/>
          </a:xfrm>
          <a:prstGeom prst="straightConnector1">
            <a:avLst/>
          </a:prstGeom>
          <a:ln w="3492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38400" y="3276600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</a:t>
            </a:r>
            <a:endParaRPr lang="en-US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828800"/>
            <a:ext cx="200025" cy="352425"/>
          </a:xfrm>
          <a:prstGeom prst="rect">
            <a:avLst/>
          </a:prstGeom>
          <a:noFill/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3124200"/>
            <a:ext cx="152400" cy="352425"/>
          </a:xfrm>
          <a:prstGeom prst="rect">
            <a:avLst/>
          </a:prstGeom>
          <a:noFill/>
        </p:spPr>
      </p:pic>
      <p:cxnSp>
        <p:nvCxnSpPr>
          <p:cNvPr id="18" name="Straight Arrow Connector 17"/>
          <p:cNvCxnSpPr/>
          <p:nvPr/>
        </p:nvCxnSpPr>
        <p:spPr>
          <a:xfrm>
            <a:off x="1235440" y="3276600"/>
            <a:ext cx="1371600" cy="1588"/>
          </a:xfrm>
          <a:prstGeom prst="straightConnector1">
            <a:avLst/>
          </a:prstGeom>
          <a:ln w="34925">
            <a:solidFill>
              <a:srgbClr val="FF66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2362200" y="2362200"/>
            <a:ext cx="1143000" cy="685800"/>
          </a:xfrm>
          <a:prstGeom prst="straightConnector1">
            <a:avLst/>
          </a:prstGeom>
          <a:ln w="34925">
            <a:solidFill>
              <a:srgbClr val="FF66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905000" y="2133600"/>
            <a:ext cx="1371600" cy="1588"/>
          </a:xfrm>
          <a:prstGeom prst="straightConnector1">
            <a:avLst/>
          </a:prstGeom>
          <a:ln w="34925">
            <a:solidFill>
              <a:srgbClr val="FF660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V="1">
            <a:off x="1676400" y="2362200"/>
            <a:ext cx="1143000" cy="685800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1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1752600"/>
            <a:ext cx="142875" cy="352425"/>
          </a:xfrm>
          <a:prstGeom prst="rect">
            <a:avLst/>
          </a:prstGeom>
          <a:noFill/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3352800"/>
            <a:ext cx="323850" cy="352425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228600" y="3810000"/>
            <a:ext cx="3886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FF0000"/>
                </a:solidFill>
              </a:rPr>
              <a:t>Vector Multiplication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19200" y="4343400"/>
            <a:ext cx="4250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400" b="1" dirty="0" smtClean="0">
                <a:solidFill>
                  <a:srgbClr val="FF00FF"/>
                </a:solidFill>
              </a:rPr>
              <a:t>Scalar Product (or) Dot product</a:t>
            </a:r>
            <a:endParaRPr lang="en-US" sz="2400" b="1" dirty="0">
              <a:solidFill>
                <a:srgbClr val="0066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19200" y="4800600"/>
            <a:ext cx="4532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400" b="1" dirty="0" smtClean="0">
                <a:solidFill>
                  <a:srgbClr val="FF00FF"/>
                </a:solidFill>
              </a:rPr>
              <a:t>Vector Product (or) Cross product</a:t>
            </a:r>
            <a:endParaRPr lang="en-US" sz="24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56069E-6 L -0.14583 0.005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38212"/>
            <a:ext cx="91440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7"/>
            <a:ext cx="8229600" cy="26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KCE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9" name="Picture 8" descr="SNS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7400"/>
            <a:ext cx="990600" cy="990600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143000" y="457200"/>
            <a:ext cx="2743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0033CC"/>
                </a:solidFill>
              </a:rPr>
              <a:t>Vector Algebra</a:t>
            </a:r>
            <a:endParaRPr lang="en-US" sz="2400" b="1" i="1" dirty="0">
              <a:solidFill>
                <a:srgbClr val="0033CC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52400" y="1371600"/>
            <a:ext cx="464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FF0000"/>
                </a:solidFill>
              </a:rPr>
              <a:t>Scalar (or) Dot Product of Vectors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1981200"/>
            <a:ext cx="390525" cy="352425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85800" y="1905000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FF00FF"/>
                </a:solidFill>
              </a:rPr>
              <a:t>-It is denoted by </a:t>
            </a:r>
            <a:endParaRPr lang="en-US" sz="2400" b="1" i="1" dirty="0">
              <a:solidFill>
                <a:srgbClr val="FF00FF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85800" y="2362200"/>
            <a:ext cx="441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FF00FF"/>
                </a:solidFill>
              </a:rPr>
              <a:t>-It is the product of magnitude of  </a:t>
            </a:r>
            <a:endParaRPr lang="en-US" sz="2400" b="1" i="1" dirty="0">
              <a:solidFill>
                <a:srgbClr val="FF00FF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2438400"/>
            <a:ext cx="142875" cy="352425"/>
          </a:xfrm>
          <a:prstGeom prst="rect">
            <a:avLst/>
          </a:prstGeom>
          <a:noFill/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105400" y="2362200"/>
            <a:ext cx="2362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FF00FF"/>
                </a:solidFill>
              </a:rPr>
              <a:t> &amp; the product of</a:t>
            </a:r>
            <a:endParaRPr lang="en-US" sz="2400" b="1" i="1" dirty="0">
              <a:solidFill>
                <a:srgbClr val="FF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2743200"/>
            <a:ext cx="1972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FF00FF"/>
                </a:solidFill>
              </a:rPr>
              <a:t>magnitude of </a:t>
            </a:r>
            <a:endParaRPr lang="en-US" sz="2400" dirty="0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37020" y="2834390"/>
            <a:ext cx="152400" cy="352425"/>
          </a:xfrm>
          <a:prstGeom prst="rect">
            <a:avLst/>
          </a:prstGeom>
          <a:noFill/>
        </p:spPr>
      </p:pic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50630" y="2744450"/>
            <a:ext cx="4121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FF00FF"/>
                </a:solidFill>
              </a:rPr>
              <a:t>and  the cosine angle between </a:t>
            </a:r>
            <a:endParaRPr lang="en-US" sz="2400" dirty="0"/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3030" y="2819400"/>
            <a:ext cx="142875" cy="352425"/>
          </a:xfrm>
          <a:prstGeom prst="rect">
            <a:avLst/>
          </a:prstGeom>
          <a:noFill/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30190" y="2834390"/>
            <a:ext cx="152400" cy="352425"/>
          </a:xfrm>
          <a:prstGeom prst="rect">
            <a:avLst/>
          </a:prstGeom>
          <a:noFill/>
        </p:spPr>
      </p:pic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6950440" y="2774430"/>
            <a:ext cx="38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FF00FF"/>
                </a:solidFill>
              </a:rPr>
              <a:t>&amp;</a:t>
            </a:r>
            <a:endParaRPr lang="en-US" sz="2400" b="1" i="1" dirty="0">
              <a:solidFill>
                <a:srgbClr val="FF00FF"/>
              </a:solidFill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685800" y="3232880"/>
            <a:ext cx="441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FF00FF"/>
                </a:solidFill>
              </a:rPr>
              <a:t>-It is the product of magnitude of  </a:t>
            </a:r>
            <a:endParaRPr lang="en-US" sz="2400" b="1" i="1" dirty="0">
              <a:solidFill>
                <a:srgbClr val="FF00FF"/>
              </a:solidFill>
            </a:endParaRPr>
          </a:p>
        </p:txBody>
      </p:sp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3306580"/>
            <a:ext cx="152400" cy="352425"/>
          </a:xfrm>
          <a:prstGeom prst="rect">
            <a:avLst/>
          </a:prstGeom>
          <a:noFill/>
        </p:spPr>
      </p:pic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5182850" y="3231630"/>
            <a:ext cx="2589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FF00FF"/>
                </a:solidFill>
              </a:rPr>
              <a:t>&amp; the projection of </a:t>
            </a:r>
            <a:endParaRPr lang="en-US" sz="2400" b="1" i="1" dirty="0">
              <a:solidFill>
                <a:srgbClr val="FF00FF"/>
              </a:solidFill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6990" y="3702570"/>
            <a:ext cx="142875" cy="352425"/>
          </a:xfrm>
          <a:prstGeom prst="rect">
            <a:avLst/>
          </a:prstGeom>
          <a:noFill/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3870" y="3733800"/>
            <a:ext cx="152400" cy="352425"/>
          </a:xfrm>
          <a:prstGeom prst="rect">
            <a:avLst/>
          </a:prstGeom>
          <a:noFill/>
        </p:spPr>
      </p:pic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929390" y="3643860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FF00FF"/>
                </a:solidFill>
              </a:rPr>
              <a:t>on to</a:t>
            </a:r>
            <a:endParaRPr lang="en-US" sz="2400" b="1" i="1" dirty="0">
              <a:solidFill>
                <a:srgbClr val="FF00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194607" y="5044191"/>
            <a:ext cx="2514600" cy="1588"/>
          </a:xfrm>
          <a:prstGeom prst="straightConnector1">
            <a:avLst/>
          </a:prstGeom>
          <a:ln w="3492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982247" y="4751881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</a:t>
            </a:r>
            <a:endParaRPr lang="en-US" b="1" dirty="0"/>
          </a:p>
        </p:txBody>
      </p:sp>
      <p:pic>
        <p:nvPicPr>
          <p:cNvPr id="35" name="Picture 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90007" y="3596391"/>
            <a:ext cx="200025" cy="352425"/>
          </a:xfrm>
          <a:prstGeom prst="rect">
            <a:avLst/>
          </a:prstGeom>
          <a:noFill/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09207" y="4861811"/>
            <a:ext cx="152400" cy="352425"/>
          </a:xfrm>
          <a:prstGeom prst="rect">
            <a:avLst/>
          </a:prstGeom>
          <a:noFill/>
        </p:spPr>
      </p:pic>
      <p:cxnSp>
        <p:nvCxnSpPr>
          <p:cNvPr id="37" name="Straight Arrow Connector 36"/>
          <p:cNvCxnSpPr>
            <a:endCxn id="35" idx="1"/>
          </p:cNvCxnSpPr>
          <p:nvPr/>
        </p:nvCxnSpPr>
        <p:spPr>
          <a:xfrm flipV="1">
            <a:off x="6194607" y="3772604"/>
            <a:ext cx="1295400" cy="1271587"/>
          </a:xfrm>
          <a:prstGeom prst="straightConnector1">
            <a:avLst/>
          </a:prstGeom>
          <a:ln w="34925">
            <a:solidFill>
              <a:srgbClr val="FF66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6881812" y="4471988"/>
            <a:ext cx="1171575" cy="0"/>
          </a:xfrm>
          <a:prstGeom prst="line">
            <a:avLst/>
          </a:prstGeom>
          <a:ln w="349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4191000"/>
            <a:ext cx="1990725" cy="371475"/>
          </a:xfrm>
          <a:prstGeom prst="rect">
            <a:avLst/>
          </a:prstGeom>
          <a:noFill/>
        </p:spPr>
      </p:pic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4648200"/>
            <a:ext cx="1133475" cy="304800"/>
          </a:xfrm>
          <a:prstGeom prst="rect">
            <a:avLst/>
          </a:prstGeom>
          <a:noFill/>
        </p:spPr>
      </p:pic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62000" y="4557010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FF00FF"/>
                </a:solidFill>
              </a:rPr>
              <a:t>If</a:t>
            </a:r>
            <a:endParaRPr lang="en-US" sz="2400" dirty="0"/>
          </a:p>
        </p:txBody>
      </p:sp>
      <p:sp>
        <p:nvSpPr>
          <p:cNvPr id="51" name="Rectangle 50"/>
          <p:cNvSpPr/>
          <p:nvPr/>
        </p:nvSpPr>
        <p:spPr>
          <a:xfrm>
            <a:off x="2271010" y="4540770"/>
            <a:ext cx="835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FF00FF"/>
                </a:solidFill>
              </a:rPr>
              <a:t>then </a:t>
            </a:r>
            <a:endParaRPr lang="en-US" sz="2400" dirty="0"/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6790" y="4616970"/>
            <a:ext cx="142875" cy="352425"/>
          </a:xfrm>
          <a:prstGeom prst="rect">
            <a:avLst/>
          </a:prstGeom>
          <a:noFill/>
        </p:spPr>
      </p:pic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3950" y="4631960"/>
            <a:ext cx="152400" cy="352425"/>
          </a:xfrm>
          <a:prstGeom prst="rect">
            <a:avLst/>
          </a:prstGeom>
          <a:noFill/>
        </p:spPr>
      </p:pic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3124200" y="4572000"/>
            <a:ext cx="38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FF00FF"/>
                </a:solidFill>
              </a:rPr>
              <a:t>&amp;</a:t>
            </a:r>
            <a:endParaRPr lang="en-US" sz="2400" b="1" i="1" dirty="0">
              <a:solidFill>
                <a:srgbClr val="FF00FF"/>
              </a:solidFill>
            </a:endParaRP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3733800" y="4572000"/>
            <a:ext cx="1676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FF00FF"/>
                </a:solidFill>
              </a:rPr>
              <a:t>are parallel </a:t>
            </a:r>
            <a:endParaRPr lang="en-US" sz="2400" b="1" i="1" dirty="0">
              <a:solidFill>
                <a:srgbClr val="FF00FF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62000" y="5014210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FF00FF"/>
                </a:solidFill>
              </a:rPr>
              <a:t>If</a:t>
            </a:r>
            <a:endParaRPr lang="en-US" sz="2400" dirty="0"/>
          </a:p>
        </p:txBody>
      </p:sp>
      <p:sp>
        <p:nvSpPr>
          <p:cNvPr id="58" name="Rectangle 57"/>
          <p:cNvSpPr/>
          <p:nvPr/>
        </p:nvSpPr>
        <p:spPr>
          <a:xfrm>
            <a:off x="2271010" y="4997970"/>
            <a:ext cx="835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FF00FF"/>
                </a:solidFill>
              </a:rPr>
              <a:t>then </a:t>
            </a:r>
            <a:endParaRPr lang="en-US" sz="2400" dirty="0"/>
          </a:p>
        </p:txBody>
      </p:sp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6790" y="5074170"/>
            <a:ext cx="142875" cy="352425"/>
          </a:xfrm>
          <a:prstGeom prst="rect">
            <a:avLst/>
          </a:prstGeom>
          <a:noFill/>
        </p:spPr>
      </p:pic>
      <p:pic>
        <p:nvPicPr>
          <p:cNvPr id="60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3950" y="5089160"/>
            <a:ext cx="152400" cy="352425"/>
          </a:xfrm>
          <a:prstGeom prst="rect">
            <a:avLst/>
          </a:prstGeom>
          <a:noFill/>
        </p:spPr>
      </p:pic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3124200" y="5029200"/>
            <a:ext cx="38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FF00FF"/>
                </a:solidFill>
              </a:rPr>
              <a:t>&amp;</a:t>
            </a:r>
            <a:endParaRPr lang="en-US" sz="2400" b="1" i="1" dirty="0">
              <a:solidFill>
                <a:srgbClr val="FF00FF"/>
              </a:solidFill>
            </a:endParaRPr>
          </a:p>
        </p:txBody>
      </p:sp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3733800" y="5029200"/>
            <a:ext cx="289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FF00FF"/>
                </a:solidFill>
              </a:rPr>
              <a:t>are perpendicular </a:t>
            </a:r>
            <a:endParaRPr lang="en-US" sz="2400" b="1" i="1" dirty="0">
              <a:solidFill>
                <a:srgbClr val="FF00FF"/>
              </a:solidFill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616" name="Picture 1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5105400"/>
            <a:ext cx="1133475" cy="304800"/>
          </a:xfrm>
          <a:prstGeom prst="rect">
            <a:avLst/>
          </a:prstGeom>
          <a:noFill/>
        </p:spPr>
      </p:pic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7"/>
            <a:ext cx="8229600" cy="26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CE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8" name="Picture 7" descr="SNS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7400"/>
            <a:ext cx="990600" cy="990600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66800" y="457200"/>
            <a:ext cx="571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0033CC"/>
                </a:solidFill>
              </a:rPr>
              <a:t>Cartesian Coordinate Systems</a:t>
            </a:r>
            <a:endParaRPr lang="en-US" sz="2400" b="1" i="1" dirty="0">
              <a:solidFill>
                <a:srgbClr val="0033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64790" y="3657600"/>
            <a:ext cx="649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C00FF"/>
                </a:solidFill>
              </a:rPr>
              <a:t> X axis</a:t>
            </a:r>
            <a:endParaRPr lang="en-US" sz="1400" b="1" dirty="0">
              <a:solidFill>
                <a:srgbClr val="CC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7790" y="1295400"/>
            <a:ext cx="643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C00FF"/>
                </a:solidFill>
              </a:rPr>
              <a:t> Y axis</a:t>
            </a:r>
            <a:endParaRPr lang="en-US" sz="1400" b="1" dirty="0">
              <a:solidFill>
                <a:srgbClr val="CC00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823322" y="3581400"/>
            <a:ext cx="2851068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419270" y="3584500"/>
            <a:ext cx="18288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1724070" y="3584500"/>
            <a:ext cx="18288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028870" y="3584500"/>
            <a:ext cx="18288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2333670" y="3584500"/>
            <a:ext cx="18288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2638470" y="3586844"/>
            <a:ext cx="18288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-139716" y="2578116"/>
            <a:ext cx="2582222" cy="1679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035526" y="3189440"/>
            <a:ext cx="18288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035526" y="2884640"/>
            <a:ext cx="18288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035526" y="2579840"/>
            <a:ext cx="18288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035526" y="2275040"/>
            <a:ext cx="18288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037870" y="1970240"/>
            <a:ext cx="18288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382530" y="364939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07258" y="36576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2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92130" y="364939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3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310998" y="364939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4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621658" y="364939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solidFill>
                  <a:srgbClr val="FF0000"/>
                </a:solidFill>
              </a:rPr>
              <a:t>5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06926" y="305352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01066" y="276312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2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01066" y="245832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3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01066" y="213946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4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20994" y="184872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solidFill>
                  <a:srgbClr val="FF0000"/>
                </a:solidFill>
              </a:rPr>
              <a:t>5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 rot="16200000" flipV="1">
            <a:off x="1149827" y="2739096"/>
            <a:ext cx="1972993" cy="2"/>
          </a:xfrm>
          <a:prstGeom prst="line">
            <a:avLst/>
          </a:prstGeom>
          <a:ln w="22225">
            <a:solidFill>
              <a:srgbClr val="FF0000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007390" y="2271932"/>
            <a:ext cx="1524000" cy="6028"/>
          </a:xfrm>
          <a:prstGeom prst="line">
            <a:avLst/>
          </a:prstGeom>
          <a:ln w="22225">
            <a:solidFill>
              <a:srgbClr val="0000FF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2074190" y="2209800"/>
            <a:ext cx="152400" cy="1524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2150390" y="1981200"/>
            <a:ext cx="566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C00FF"/>
                </a:solidFill>
              </a:rPr>
              <a:t> (3,4)</a:t>
            </a:r>
            <a:endParaRPr lang="en-US" sz="1400" b="1" dirty="0">
              <a:solidFill>
                <a:srgbClr val="CC00FF"/>
              </a:solidFill>
            </a:endParaRPr>
          </a:p>
        </p:txBody>
      </p:sp>
      <p:pic>
        <p:nvPicPr>
          <p:cNvPr id="106" name="Picture 105" descr="2D GRAP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143000"/>
            <a:ext cx="4419600" cy="4191000"/>
          </a:xfrm>
          <a:prstGeom prst="rect">
            <a:avLst/>
          </a:prstGeom>
        </p:spPr>
      </p:pic>
      <p:cxnSp>
        <p:nvCxnSpPr>
          <p:cNvPr id="107" name="Straight Connector 106"/>
          <p:cNvCxnSpPr/>
          <p:nvPr/>
        </p:nvCxnSpPr>
        <p:spPr>
          <a:xfrm rot="5400000" flipH="1" flipV="1">
            <a:off x="6843724" y="3112868"/>
            <a:ext cx="1831745" cy="25611"/>
          </a:xfrm>
          <a:prstGeom prst="line">
            <a:avLst/>
          </a:prstGeom>
          <a:ln w="222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6705600" y="2438400"/>
            <a:ext cx="1143000" cy="228600"/>
          </a:xfrm>
          <a:prstGeom prst="line">
            <a:avLst/>
          </a:prstGeom>
          <a:ln w="2222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08"/>
          <p:cNvSpPr/>
          <p:nvPr/>
        </p:nvSpPr>
        <p:spPr>
          <a:xfrm>
            <a:off x="7681452" y="2558844"/>
            <a:ext cx="152400" cy="1524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7772400" y="2362200"/>
            <a:ext cx="526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C00FF"/>
                </a:solidFill>
              </a:rPr>
              <a:t>(3,4)</a:t>
            </a:r>
            <a:endParaRPr lang="en-US" sz="1400" b="1" dirty="0">
              <a:solidFill>
                <a:srgbClr val="CC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/>
      <p:bldP spid="109" grpId="0" animBg="1"/>
      <p:bldP spid="1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304800" y="1295400"/>
            <a:ext cx="4038600" cy="4038600"/>
            <a:chOff x="381000" y="0"/>
            <a:chExt cx="6934200" cy="6573766"/>
          </a:xfrm>
        </p:grpSpPr>
        <p:pic>
          <p:nvPicPr>
            <p:cNvPr id="55" name="Picture 54" descr="2D GRAPH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" y="0"/>
              <a:ext cx="6934200" cy="6573766"/>
            </a:xfrm>
            <a:prstGeom prst="rect">
              <a:avLst/>
            </a:prstGeom>
          </p:spPr>
        </p:pic>
        <p:cxnSp>
          <p:nvCxnSpPr>
            <p:cNvPr id="57" name="Straight Connector 56"/>
            <p:cNvCxnSpPr/>
            <p:nvPr/>
          </p:nvCxnSpPr>
          <p:spPr>
            <a:xfrm rot="5400000" flipH="1" flipV="1">
              <a:off x="4105630" y="3161506"/>
              <a:ext cx="2514600" cy="1588"/>
            </a:xfrm>
            <a:prstGeom prst="line">
              <a:avLst/>
            </a:prstGeom>
            <a:ln w="2222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886200" y="2057400"/>
              <a:ext cx="1676400" cy="304800"/>
            </a:xfrm>
            <a:prstGeom prst="line">
              <a:avLst/>
            </a:prstGeom>
            <a:ln w="22225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7" descr="Fr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Fr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7"/>
            <a:ext cx="8229600" cy="26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KCE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10" name="Picture 9" descr="SNS 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67400"/>
            <a:ext cx="990600" cy="990600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066800" y="457200"/>
            <a:ext cx="571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0033CC"/>
                </a:solidFill>
              </a:rPr>
              <a:t>Cartesian Coordinate Systems</a:t>
            </a:r>
            <a:endParaRPr lang="en-US" sz="2400" b="1" i="1" dirty="0">
              <a:solidFill>
                <a:srgbClr val="0033CC"/>
              </a:solidFill>
            </a:endParaRPr>
          </a:p>
        </p:txBody>
      </p:sp>
      <p:pic>
        <p:nvPicPr>
          <p:cNvPr id="15" name="Picture 14" descr="2D GRAPH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43400" y="1143000"/>
            <a:ext cx="4311405" cy="4081280"/>
          </a:xfrm>
          <a:prstGeom prst="rect">
            <a:avLst/>
          </a:prstGeom>
        </p:spPr>
      </p:pic>
      <p:pic>
        <p:nvPicPr>
          <p:cNvPr id="17" name="Picture 16" descr="2D GRAPH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5800" y="1176520"/>
            <a:ext cx="4311405" cy="4081280"/>
          </a:xfrm>
          <a:prstGeom prst="rect">
            <a:avLst/>
          </a:prstGeom>
        </p:spPr>
      </p:pic>
      <p:pic>
        <p:nvPicPr>
          <p:cNvPr id="18" name="Picture 17" descr="2D GRAPH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5800" y="1066800"/>
            <a:ext cx="4369317" cy="4197105"/>
          </a:xfrm>
          <a:prstGeom prst="rect">
            <a:avLst/>
          </a:prstGeom>
        </p:spPr>
      </p:pic>
      <p:pic>
        <p:nvPicPr>
          <p:cNvPr id="19" name="Picture 18" descr="2D GRAPH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19600" y="1143000"/>
            <a:ext cx="4369317" cy="4197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1845</TotalTime>
  <Words>1857</Words>
  <Application>Microsoft Office PowerPoint</Application>
  <PresentationFormat>On-screen Show (4:3)</PresentationFormat>
  <Paragraphs>391</Paragraphs>
  <Slides>44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456</cp:revision>
  <dcterms:created xsi:type="dcterms:W3CDTF">2015-08-28T01:39:09Z</dcterms:created>
  <dcterms:modified xsi:type="dcterms:W3CDTF">2015-09-06T17:35:42Z</dcterms:modified>
</cp:coreProperties>
</file>